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1" r:id="rId16"/>
    <p:sldId id="270" r:id="rId17"/>
    <p:sldId id="273" r:id="rId18"/>
    <p:sldId id="272"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4660"/>
  </p:normalViewPr>
  <p:slideViewPr>
    <p:cSldViewPr>
      <p:cViewPr varScale="1">
        <p:scale>
          <a:sx n="70" d="100"/>
          <a:sy n="70" d="100"/>
        </p:scale>
        <p:origin x="7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B0FB2-F3FE-4AF9-8250-BB45DEDAF036}" type="datetimeFigureOut">
              <a:rPr lang="en-US" smtClean="0"/>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259A9-8F57-4F15-9DFC-1A8A151099B2}" type="slidenum">
              <a:rPr lang="en-US" smtClean="0"/>
              <a:t>‹#›</a:t>
            </a:fld>
            <a:endParaRPr lang="en-US"/>
          </a:p>
        </p:txBody>
      </p:sp>
    </p:spTree>
    <p:extLst>
      <p:ext uri="{BB962C8B-B14F-4D97-AF65-F5344CB8AC3E}">
        <p14:creationId xmlns:p14="http://schemas.microsoft.com/office/powerpoint/2010/main" val="1221677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A749A-8FB3-4A01-867C-2CAF1034BF5D}" type="slidenum">
              <a:rPr lang="en-US">
                <a:solidFill>
                  <a:prstClr val="black"/>
                </a:solidFill>
              </a:rPr>
              <a:pPr/>
              <a:t>20</a:t>
            </a:fld>
            <a:endParaRPr lang="en-US">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260888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FB6CAFE-AF20-4231-AFC5-F6BF5504782F}" type="datetimeFigureOut">
              <a:rPr lang="en-US" smtClean="0"/>
              <a:t>1/31/2017</a:t>
            </a:fld>
            <a:endParaRPr lang="en-US"/>
          </a:p>
        </p:txBody>
      </p:sp>
      <p:sp>
        <p:nvSpPr>
          <p:cNvPr id="16" name="Slide Number Placeholder 15"/>
          <p:cNvSpPr>
            <a:spLocks noGrp="1"/>
          </p:cNvSpPr>
          <p:nvPr>
            <p:ph type="sldNum" sz="quarter" idx="11"/>
          </p:nvPr>
        </p:nvSpPr>
        <p:spPr/>
        <p:txBody>
          <a:bodyPr/>
          <a:lstStyle/>
          <a:p>
            <a:fld id="{038CDDE9-5EEF-4F9D-90F9-0ACDE4E00FA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6CAFE-AF20-4231-AFC5-F6BF5504782F}"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CDDE9-5EEF-4F9D-90F9-0ACDE4E00F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6CAFE-AF20-4231-AFC5-F6BF5504782F}"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CDDE9-5EEF-4F9D-90F9-0ACDE4E00F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FB6CAFE-AF20-4231-AFC5-F6BF5504782F}" type="datetimeFigureOut">
              <a:rPr lang="en-US" smtClean="0"/>
              <a:t>1/31/2017</a:t>
            </a:fld>
            <a:endParaRPr lang="en-US"/>
          </a:p>
        </p:txBody>
      </p:sp>
      <p:sp>
        <p:nvSpPr>
          <p:cNvPr id="15" name="Slide Number Placeholder 14"/>
          <p:cNvSpPr>
            <a:spLocks noGrp="1"/>
          </p:cNvSpPr>
          <p:nvPr>
            <p:ph type="sldNum" sz="quarter" idx="15"/>
          </p:nvPr>
        </p:nvSpPr>
        <p:spPr/>
        <p:txBody>
          <a:bodyPr/>
          <a:lstStyle>
            <a:lvl1pPr algn="ctr">
              <a:defRPr/>
            </a:lvl1pPr>
          </a:lstStyle>
          <a:p>
            <a:fld id="{038CDDE9-5EEF-4F9D-90F9-0ACDE4E00FA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B6CAFE-AF20-4231-AFC5-F6BF5504782F}"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CDDE9-5EEF-4F9D-90F9-0ACDE4E00FA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B6CAFE-AF20-4231-AFC5-F6BF5504782F}"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CDDE9-5EEF-4F9D-90F9-0ACDE4E00FA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38CDDE9-5EEF-4F9D-90F9-0ACDE4E00FA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FB6CAFE-AF20-4231-AFC5-F6BF5504782F}" type="datetimeFigureOut">
              <a:rPr lang="en-US" smtClean="0"/>
              <a:t>1/31/2017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B6CAFE-AF20-4231-AFC5-F6BF5504782F}"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CDDE9-5EEF-4F9D-90F9-0ACDE4E00FA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6CAFE-AF20-4231-AFC5-F6BF5504782F}"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CDDE9-5EEF-4F9D-90F9-0ACDE4E00F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FB6CAFE-AF20-4231-AFC5-F6BF5504782F}" type="datetimeFigureOut">
              <a:rPr lang="en-US" smtClean="0"/>
              <a:t>1/31/2017</a:t>
            </a:fld>
            <a:endParaRPr lang="en-US"/>
          </a:p>
        </p:txBody>
      </p:sp>
      <p:sp>
        <p:nvSpPr>
          <p:cNvPr id="9" name="Slide Number Placeholder 8"/>
          <p:cNvSpPr>
            <a:spLocks noGrp="1"/>
          </p:cNvSpPr>
          <p:nvPr>
            <p:ph type="sldNum" sz="quarter" idx="15"/>
          </p:nvPr>
        </p:nvSpPr>
        <p:spPr/>
        <p:txBody>
          <a:bodyPr/>
          <a:lstStyle/>
          <a:p>
            <a:fld id="{038CDDE9-5EEF-4F9D-90F9-0ACDE4E00FA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FB6CAFE-AF20-4231-AFC5-F6BF5504782F}" type="datetimeFigureOut">
              <a:rPr lang="en-US" smtClean="0"/>
              <a:t>1/31/2017</a:t>
            </a:fld>
            <a:endParaRPr lang="en-US"/>
          </a:p>
        </p:txBody>
      </p:sp>
      <p:sp>
        <p:nvSpPr>
          <p:cNvPr id="9" name="Slide Number Placeholder 8"/>
          <p:cNvSpPr>
            <a:spLocks noGrp="1"/>
          </p:cNvSpPr>
          <p:nvPr>
            <p:ph type="sldNum" sz="quarter" idx="11"/>
          </p:nvPr>
        </p:nvSpPr>
        <p:spPr/>
        <p:txBody>
          <a:bodyPr/>
          <a:lstStyle/>
          <a:p>
            <a:fld id="{038CDDE9-5EEF-4F9D-90F9-0ACDE4E00FA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FB6CAFE-AF20-4231-AFC5-F6BF5504782F}" type="datetimeFigureOut">
              <a:rPr lang="en-US" smtClean="0"/>
              <a:t>1/31/2017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38CDDE9-5EEF-4F9D-90F9-0ACDE4E00FA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447800" y="9099"/>
            <a:ext cx="7696200" cy="2123658"/>
          </a:xfrm>
          <a:prstGeom prst="rect">
            <a:avLst/>
          </a:prstGeom>
          <a:noFill/>
        </p:spPr>
        <p:txBody>
          <a:bodyPr wrap="square" rtlCol="0">
            <a:spAutoFit/>
          </a:bodyPr>
          <a:lstStyle/>
          <a:p>
            <a:pPr algn="ctr"/>
            <a:r>
              <a:rPr lang="fa-IR" sz="6600" dirty="0" smtClean="0">
                <a:ln w="18415" cmpd="sng">
                  <a:solidFill>
                    <a:srgbClr val="FFFFFF"/>
                  </a:solidFill>
                  <a:prstDash val="solid"/>
                </a:ln>
                <a:solidFill>
                  <a:srgbClr val="C00000"/>
                </a:solidFill>
                <a:effectLst>
                  <a:outerShdw blurRad="50800" dist="38100" dir="5400000" algn="t" rotWithShape="0">
                    <a:prstClr val="black">
                      <a:alpha val="40000"/>
                    </a:prstClr>
                  </a:outerShdw>
                </a:effectLst>
                <a:cs typeface="B Elham" panose="00000400000000000000" pitchFamily="2" charset="-78"/>
              </a:rPr>
              <a:t>زندگینامه </a:t>
            </a:r>
            <a:endParaRPr lang="fa-IR" sz="6600" dirty="0" smtClean="0">
              <a:ln w="18415" cmpd="sng">
                <a:solidFill>
                  <a:srgbClr val="FFFFFF"/>
                </a:solidFill>
                <a:prstDash val="solid"/>
              </a:ln>
              <a:solidFill>
                <a:srgbClr val="C00000"/>
              </a:solidFill>
              <a:effectLst>
                <a:outerShdw blurRad="50800" dist="38100" dir="5400000" algn="t" rotWithShape="0">
                  <a:prstClr val="black">
                    <a:alpha val="40000"/>
                  </a:prstClr>
                </a:outerShdw>
              </a:effectLst>
              <a:cs typeface="B Elham" panose="00000400000000000000" pitchFamily="2" charset="-78"/>
            </a:endParaRPr>
          </a:p>
          <a:p>
            <a:pPr algn="ctr"/>
            <a:r>
              <a:rPr lang="fa-IR" sz="6600" dirty="0" smtClean="0">
                <a:ln w="18415" cmpd="sng">
                  <a:solidFill>
                    <a:srgbClr val="FFFFFF"/>
                  </a:solidFill>
                  <a:prstDash val="solid"/>
                </a:ln>
                <a:solidFill>
                  <a:srgbClr val="C00000"/>
                </a:solidFill>
                <a:effectLst>
                  <a:outerShdw blurRad="50800" dist="38100" dir="5400000" algn="t" rotWithShape="0">
                    <a:prstClr val="black">
                      <a:alpha val="40000"/>
                    </a:prstClr>
                  </a:outerShdw>
                </a:effectLst>
                <a:cs typeface="B Elham" panose="00000400000000000000" pitchFamily="2" charset="-78"/>
              </a:rPr>
              <a:t>فردوسی</a:t>
            </a:r>
            <a:endParaRPr lang="en-US" sz="6600" dirty="0">
              <a:ln w="18415" cmpd="sng">
                <a:solidFill>
                  <a:srgbClr val="FFFFFF"/>
                </a:solidFill>
                <a:prstDash val="solid"/>
              </a:ln>
              <a:solidFill>
                <a:srgbClr val="C00000"/>
              </a:solidFill>
              <a:effectLst>
                <a:outerShdw blurRad="50800" dist="38100" dir="5400000" algn="t" rotWithShape="0">
                  <a:prstClr val="black">
                    <a:alpha val="40000"/>
                  </a:prstClr>
                </a:outerShdw>
              </a:effectLst>
              <a:cs typeface="B Elham" panose="00000400000000000000" pitchFamily="2" charset="-78"/>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6210381"/>
            <a:ext cx="1625397" cy="647619"/>
          </a:xfrm>
          <a:prstGeom prst="rect">
            <a:avLst/>
          </a:prstGeom>
        </p:spPr>
      </p:pic>
    </p:spTree>
    <p:extLst>
      <p:ext uri="{BB962C8B-B14F-4D97-AF65-F5344CB8AC3E}">
        <p14:creationId xmlns:p14="http://schemas.microsoft.com/office/powerpoint/2010/main" val="697292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0070C0"/>
          </a:solidFill>
          <a:scene3d>
            <a:camera prst="orthographicFront"/>
            <a:lightRig rig="threePt" dir="t"/>
          </a:scene3d>
          <a:sp3d>
            <a:bevelT/>
          </a:sp3d>
        </p:spPr>
        <p:txBody>
          <a:bodyPr wrap="square" rtlCol="0">
            <a:spAutoFit/>
          </a:bodyPr>
          <a:lstStyle/>
          <a:p>
            <a:pPr algn="ctr" rtl="1"/>
            <a:r>
              <a:rPr lang="fa-IR" sz="4400" b="1" dirty="0" smtClean="0">
                <a:cs typeface="B Titr" pitchFamily="2" charset="-78"/>
              </a:rPr>
              <a:t>سروده‌های فردوسی</a:t>
            </a:r>
            <a:endParaRPr lang="fa-IR" sz="4400" b="1" dirty="0">
              <a:cs typeface="B Titr" pitchFamily="2" charset="-78"/>
            </a:endParaRPr>
          </a:p>
        </p:txBody>
      </p:sp>
      <p:sp>
        <p:nvSpPr>
          <p:cNvPr id="2" name="TextBox 1"/>
          <p:cNvSpPr txBox="1"/>
          <p:nvPr/>
        </p:nvSpPr>
        <p:spPr>
          <a:xfrm>
            <a:off x="304800" y="1524000"/>
            <a:ext cx="8458200" cy="2308324"/>
          </a:xfrm>
          <a:prstGeom prst="rect">
            <a:avLst/>
          </a:prstGeom>
          <a:noFill/>
        </p:spPr>
        <p:txBody>
          <a:bodyPr wrap="square" rtlCol="0">
            <a:spAutoFit/>
          </a:bodyPr>
          <a:lstStyle/>
          <a:p>
            <a:pPr algn="ctr" rtl="1"/>
            <a:r>
              <a:rPr lang="fa-IR" sz="1600" b="1" dirty="0" smtClean="0"/>
              <a:t>تنها سروده‌ای که روشن شده از فردوسی است، خود شاهنامه‌است (جدای از بیت‌هایی که خود او از سروده‌های دقیقی دانسته‌است). سروده‌های دیگری نیز از فردوسی دانسته شده‌اند مانند چند قطعه، چهار پاره، رباعی، قصیده، و غزل که پژوهشگران در این که سراینده آنها فردوسی باشد، بسیار دودل می‌باشند و به ویژه قصیده‌ها را سرودهٔ زمان صفویان می‌دانند</a:t>
            </a:r>
            <a:r>
              <a:rPr lang="en-US" sz="1600" b="1" dirty="0" smtClean="0"/>
              <a:t>.</a:t>
            </a:r>
          </a:p>
          <a:p>
            <a:pPr algn="ctr" rtl="1"/>
            <a:endParaRPr lang="en-US" sz="1600" b="1" dirty="0"/>
          </a:p>
          <a:p>
            <a:pPr algn="ctr" rtl="1"/>
            <a:r>
              <a:rPr lang="fa-IR" sz="1600" b="1" dirty="0" smtClean="0"/>
              <a:t>سروده‌های دیگری نیز از برای فردوسی دانسته شده‌اند که بیشترشان بی‌پایه هستند. نامورترین آنها مثنوی‌ای به نام یوسف و زلیخا است که در مقدمه شاهنامه بایسنقری سرودهٔ فردوسی به شمار رفته‌است. اما این گمانه از سوی پژوهشگران نادرست دانسته شده و از آن میان مجتبی مینوی در سال ۱۳۵۵ هجری شمسی گویندهٔ آن را «ناظم بیمایه‌ای به نام شمسی» یافته‌است. محمدامین ریاحی او را شرف‌الدین علی یزدی دانسته‌است و بر این باور بوده‌است که مقدمه شاهنامه بایسنقری را هم همین نویسنده نوشته باشد</a:t>
            </a:r>
            <a:r>
              <a:rPr lang="en-US" sz="1600" b="1" dirty="0" smtClean="0"/>
              <a:t>.</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832324"/>
            <a:ext cx="4116130" cy="2696038"/>
          </a:xfrm>
          <a:prstGeom prst="rect">
            <a:avLst/>
          </a:prstGeom>
        </p:spPr>
      </p:pic>
      <p:sp>
        <p:nvSpPr>
          <p:cNvPr id="9" name="TextBox 8"/>
          <p:cNvSpPr txBox="1"/>
          <p:nvPr/>
        </p:nvSpPr>
        <p:spPr>
          <a:xfrm>
            <a:off x="990600" y="4487845"/>
            <a:ext cx="2819400" cy="1384995"/>
          </a:xfrm>
          <a:prstGeom prst="rect">
            <a:avLst/>
          </a:prstGeom>
          <a:noFill/>
        </p:spPr>
        <p:txBody>
          <a:bodyPr wrap="square" rtlCol="0">
            <a:spAutoFit/>
          </a:bodyPr>
          <a:lstStyle/>
          <a:p>
            <a:pPr algn="ctr"/>
            <a:r>
              <a:rPr lang="fa-IR" sz="2800" dirty="0" smtClean="0">
                <a:solidFill>
                  <a:srgbClr val="FFFF00"/>
                </a:solidFill>
                <a:effectLst>
                  <a:outerShdw blurRad="50800" dist="38100" dir="5400000" algn="t" rotWithShape="0">
                    <a:prstClr val="black">
                      <a:alpha val="40000"/>
                    </a:prstClr>
                  </a:outerShdw>
                </a:effectLst>
                <a:cs typeface="B Titr" pitchFamily="2" charset="-78"/>
              </a:rPr>
              <a:t>نمایی از داستانهای شاهنامه در آرامگاه فردوسی</a:t>
            </a:r>
            <a:endParaRPr lang="en-US" sz="2800" dirty="0">
              <a:solidFill>
                <a:srgbClr val="FFFF00"/>
              </a:solidFill>
              <a:effectLst>
                <a:outerShdw blurRad="50800" dist="38100" dir="5400000" algn="t" rotWithShape="0">
                  <a:prstClr val="black">
                    <a:alpha val="40000"/>
                  </a:prstClr>
                </a:outerShdw>
              </a:effectLst>
              <a:cs typeface="B Titr" pitchFamily="2" charset="-78"/>
            </a:endParaRPr>
          </a:p>
        </p:txBody>
      </p:sp>
    </p:spTree>
    <p:extLst>
      <p:ext uri="{BB962C8B-B14F-4D97-AF65-F5344CB8AC3E}">
        <p14:creationId xmlns:p14="http://schemas.microsoft.com/office/powerpoint/2010/main" val="3494407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FFC000"/>
          </a:solidFill>
          <a:scene3d>
            <a:camera prst="orthographicFront"/>
            <a:lightRig rig="threePt" dir="t"/>
          </a:scene3d>
          <a:sp3d>
            <a:bevelT/>
          </a:sp3d>
        </p:spPr>
        <p:txBody>
          <a:bodyPr wrap="square" rtlCol="0">
            <a:spAutoFit/>
          </a:bodyPr>
          <a:lstStyle/>
          <a:p>
            <a:pPr algn="ctr"/>
            <a:r>
              <a:rPr lang="fa-IR" sz="4400" b="1" dirty="0" smtClean="0">
                <a:ln>
                  <a:solidFill>
                    <a:schemeClr val="bg2"/>
                  </a:solidFill>
                </a:ln>
                <a:cs typeface="B Titr" pitchFamily="2" charset="-78"/>
              </a:rPr>
              <a:t>سُرایش شاهنامه</a:t>
            </a:r>
            <a:endParaRPr lang="fa-IR" sz="4400" b="1" dirty="0">
              <a:ln>
                <a:solidFill>
                  <a:schemeClr val="bg2"/>
                </a:solidFill>
              </a:ln>
              <a:cs typeface="B Titr" pitchFamily="2" charset="-78"/>
            </a:endParaRPr>
          </a:p>
        </p:txBody>
      </p:sp>
      <p:sp>
        <p:nvSpPr>
          <p:cNvPr id="2" name="TextBox 1"/>
          <p:cNvSpPr txBox="1"/>
          <p:nvPr/>
        </p:nvSpPr>
        <p:spPr>
          <a:xfrm>
            <a:off x="304800" y="1524000"/>
            <a:ext cx="8458200" cy="5016758"/>
          </a:xfrm>
          <a:prstGeom prst="rect">
            <a:avLst/>
          </a:prstGeom>
          <a:noFill/>
        </p:spPr>
        <p:txBody>
          <a:bodyPr wrap="square" rtlCol="0">
            <a:spAutoFit/>
          </a:bodyPr>
          <a:lstStyle/>
          <a:p>
            <a:pPr algn="ctr" rtl="1"/>
            <a:r>
              <a:rPr lang="fa-IR" sz="1700" b="1" dirty="0" smtClean="0"/>
              <a:t>شاهنامه پرآوازه‌ترین سرودهٔ فردوسی و یکی از بزرگ‌ترین نوشته‌های ادبیات کهن پارسی است. فردوسی وقتی سرودن شاهنامه را آغاز کرد که زبان پارسی دری توانایی‌های لازم را برای بیان انواع موضوع‌ها یافته بود، اما هنوز در سراسر مناطق پارسی زبان به صورت یکدست و یکسان درنیامده‌بود؛ و در لهجه هر شهر و ناحیه واژه‌ها و تعبیرهای خاصی وجود داشت، و مؤلفان کتاب مسالک و ممالک به برخی نکته‌ها در این زمینه اشاره کرده‌اند</a:t>
            </a:r>
            <a:r>
              <a:rPr lang="en-US" sz="1700" b="1" dirty="0" smtClean="0"/>
              <a:t>.</a:t>
            </a:r>
          </a:p>
          <a:p>
            <a:pPr algn="ctr" rtl="1"/>
            <a:r>
              <a:rPr lang="fa-IR" sz="1700" b="1" dirty="0" smtClean="0"/>
              <a:t>فردوسی از گویندگان عصر سامانی، و زاده و پرورده و برآمده روزگار آنان بود. سرودن شاهنامه را در آن سال‌ها که موج ایران‌دوستی بالا گرفته بود آغاز کرد. سراسر شاهنامه بیان‌کننده آرمان سیاسی و ملی خاندان سامانی بود که خود را وارث ساسانیان و بانی تجدید استقلال ایران و حیات‌بخش سنت‌های ملی و فرهنگی می‌دانستند. دانش‌پروری و شعردوستی امیران سامانی و وزیران آن‌ها و آزاداندیشی حاکم بر آن سال‌ها مشوق دانشمندان و شاعران بود. فردوسی بعد از آن که داستان‌هایی را در دوره منصور بن نوح سروده‌بود، در عصر نوح دوم پسر منصور در حدود سال ۳۷۰ قمری بعد از مرگ دقیقی به نظم درآوردن متن ابومنصوری را آغاز کرد و می‌توان تصور کرد که آوازه پادشاهان سامانی در شعردوستی و علاقه آن‌ها به داستان‌های باستانی این امید را به فردوسی داده‌بود که بعد از پایان کار کتاب خود را به پادشاه شایسته‌ای از آن خاندان تقدیم نماید</a:t>
            </a:r>
            <a:r>
              <a:rPr lang="en-US" sz="1700" b="1" dirty="0" smtClean="0"/>
              <a:t>.</a:t>
            </a:r>
          </a:p>
          <a:p>
            <a:pPr algn="ctr" rtl="1"/>
            <a:endParaRPr lang="en-US" sz="1700" b="1" dirty="0"/>
          </a:p>
          <a:p>
            <a:pPr algn="ctr" rtl="1"/>
            <a:r>
              <a:rPr lang="fa-IR" sz="1700" b="1" dirty="0" smtClean="0"/>
              <a:t>او سرانجام شاهنامه را در تاریخ ۲۵ سپندارمذ سال ۳۸۴ هجری قمری (برابر با ۳۷۲ خورشیدی) با این بیت‌ها به پایان رساند:</a:t>
            </a:r>
            <a:endParaRPr lang="en-US" sz="1700" b="1" dirty="0" smtClean="0"/>
          </a:p>
          <a:p>
            <a:pPr algn="ctr" rtl="1"/>
            <a:endParaRPr lang="en-US" sz="1700" b="1" dirty="0"/>
          </a:p>
          <a:p>
            <a:pPr algn="ctr" rtl="1"/>
            <a:r>
              <a:rPr lang="fa-IR" sz="2400" b="1" dirty="0" smtClean="0">
                <a:solidFill>
                  <a:srgbClr val="FFC000"/>
                </a:solidFill>
              </a:rPr>
              <a:t>سر آمد کنون قصهٔ یزدگرد 		به ماه سفندارمذ روز ارد</a:t>
            </a:r>
          </a:p>
          <a:p>
            <a:pPr algn="ctr" rtl="1"/>
            <a:r>
              <a:rPr lang="fa-IR" sz="2400" b="1" dirty="0" smtClean="0">
                <a:solidFill>
                  <a:srgbClr val="FFC000"/>
                </a:solidFill>
              </a:rPr>
              <a:t>ز هجرت سه صد سال و هشتاد و چار 		به نام جهان داور کردگار</a:t>
            </a:r>
            <a:endParaRPr lang="en-US" sz="2400" b="1" dirty="0" smtClean="0">
              <a:solidFill>
                <a:srgbClr val="FFC000"/>
              </a:solidFill>
            </a:endParaRPr>
          </a:p>
        </p:txBody>
      </p:sp>
    </p:spTree>
    <p:extLst>
      <p:ext uri="{BB962C8B-B14F-4D97-AF65-F5344CB8AC3E}">
        <p14:creationId xmlns:p14="http://schemas.microsoft.com/office/powerpoint/2010/main" val="2088687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FFC000"/>
          </a:solidFill>
          <a:scene3d>
            <a:camera prst="orthographicFront"/>
            <a:lightRig rig="threePt" dir="t"/>
          </a:scene3d>
          <a:sp3d>
            <a:bevelT/>
          </a:sp3d>
        </p:spPr>
        <p:txBody>
          <a:bodyPr wrap="square" rtlCol="0">
            <a:spAutoFit/>
          </a:bodyPr>
          <a:lstStyle/>
          <a:p>
            <a:pPr algn="ctr"/>
            <a:r>
              <a:rPr lang="fa-IR" sz="4400" b="1" dirty="0" smtClean="0">
                <a:ln>
                  <a:solidFill>
                    <a:schemeClr val="bg2"/>
                  </a:solidFill>
                </a:ln>
                <a:cs typeface="B Titr" pitchFamily="2" charset="-78"/>
              </a:rPr>
              <a:t>سُرایش شاهنامه</a:t>
            </a:r>
            <a:endParaRPr lang="fa-IR" sz="4400" b="1" dirty="0">
              <a:ln>
                <a:solidFill>
                  <a:schemeClr val="bg2"/>
                </a:solidFill>
              </a:ln>
              <a:cs typeface="B Titr" pitchFamily="2" charset="-78"/>
            </a:endParaRPr>
          </a:p>
        </p:txBody>
      </p:sp>
      <p:sp>
        <p:nvSpPr>
          <p:cNvPr id="3" name="TextBox 2"/>
          <p:cNvSpPr txBox="1"/>
          <p:nvPr/>
        </p:nvSpPr>
        <p:spPr>
          <a:xfrm>
            <a:off x="381000" y="1600200"/>
            <a:ext cx="8229600" cy="4524315"/>
          </a:xfrm>
          <a:prstGeom prst="rect">
            <a:avLst/>
          </a:prstGeom>
          <a:noFill/>
        </p:spPr>
        <p:txBody>
          <a:bodyPr wrap="square" rtlCol="0">
            <a:spAutoFit/>
          </a:bodyPr>
          <a:lstStyle/>
          <a:p>
            <a:pPr algn="ctr" rtl="1"/>
            <a:r>
              <a:rPr lang="fa-IR" b="1" dirty="0" smtClean="0"/>
              <a:t>فردوسی در ویرایش دوم، بخش‌های مربوط به پادشاهی ساسانیان را تکمیل کرد</a:t>
            </a:r>
            <a:r>
              <a:rPr lang="en-US" b="1" dirty="0" smtClean="0"/>
              <a:t>.</a:t>
            </a:r>
          </a:p>
          <a:p>
            <a:pPr algn="ctr" rtl="1"/>
            <a:endParaRPr lang="en-US" b="1" dirty="0"/>
          </a:p>
          <a:p>
            <a:pPr algn="ctr" rtl="1"/>
            <a:r>
              <a:rPr lang="fa-IR" b="1" dirty="0" smtClean="0"/>
              <a:t>پایان ویرایش دوم شاهنامه در سال ۴۰۰ هجری قمری در هفتاد و یک سالگی فردوسی بوده‌است:</a:t>
            </a:r>
            <a:endParaRPr lang="en-US" b="1" dirty="0" smtClean="0"/>
          </a:p>
          <a:p>
            <a:pPr algn="ctr" rtl="1"/>
            <a:endParaRPr lang="fa-IR" b="1" dirty="0" smtClean="0"/>
          </a:p>
          <a:p>
            <a:pPr algn="ctr" rtl="1"/>
            <a:r>
              <a:rPr lang="fa-IR" b="1" dirty="0" smtClean="0">
                <a:solidFill>
                  <a:srgbClr val="66FFCC"/>
                </a:solidFill>
                <a:cs typeface="B Titr" pitchFamily="2" charset="-78"/>
              </a:rPr>
              <a:t>چو سال اندر آمد به هفتاد و یک 		همی زیر بیت اندر آرم فلک</a:t>
            </a:r>
          </a:p>
          <a:p>
            <a:pPr algn="ctr" rtl="1"/>
            <a:r>
              <a:rPr lang="fa-IR" b="1" dirty="0" smtClean="0">
                <a:solidFill>
                  <a:srgbClr val="66FFCC"/>
                </a:solidFill>
                <a:cs typeface="B Titr" pitchFamily="2" charset="-78"/>
              </a:rPr>
              <a:t>ز هجرت شده پنج هشتاد بار 		به نام جهان داور کردگار</a:t>
            </a:r>
            <a:endParaRPr lang="en-US" b="1" dirty="0" smtClean="0">
              <a:solidFill>
                <a:srgbClr val="66FFCC"/>
              </a:solidFill>
              <a:cs typeface="B Titr" pitchFamily="2" charset="-78"/>
            </a:endParaRPr>
          </a:p>
          <a:p>
            <a:pPr algn="ctr" rtl="1"/>
            <a:endParaRPr lang="en-US" b="1" dirty="0">
              <a:solidFill>
                <a:srgbClr val="66FFCC"/>
              </a:solidFill>
              <a:cs typeface="B Titr" pitchFamily="2" charset="-78"/>
            </a:endParaRPr>
          </a:p>
          <a:p>
            <a:pPr algn="ctr" rtl="1"/>
            <a:r>
              <a:rPr lang="fa-IR" b="1" dirty="0" smtClean="0"/>
              <a:t>فردوسی شاهنامه را در شش یا هفت دفتر به دربار غزنه نزد سلطان محمود فرستاد. به گفته خود فردوسی، سلطان محمود «نکرد اندر این داستانها نگاه» و پاداشی هم برای وی نفرستاد</a:t>
            </a:r>
            <a:r>
              <a:rPr lang="en-US" b="1" dirty="0" smtClean="0"/>
              <a:t>.</a:t>
            </a:r>
          </a:p>
          <a:p>
            <a:pPr algn="ctr" rtl="1"/>
            <a:endParaRPr lang="en-US" b="1" dirty="0" smtClean="0"/>
          </a:p>
          <a:p>
            <a:pPr algn="ctr" rtl="1"/>
            <a:r>
              <a:rPr lang="fa-IR" b="1" dirty="0" smtClean="0"/>
              <a:t>از این رویداد تا پایان زندگانی، فردوسی بخش‌های دیگری نیز به شاهنامه افزود که بیشتر در گله و انتقاد از محمود و تلخ‌کامی سراینده از اوضاع زمانه بوده‌است. در روزهای پایانی زندگی فردوسی از سن خود دو بار یاد کرده، و خود را هشتاد ساله و جای دیگر هفتاد و شش ساله خوانده‌است:</a:t>
            </a:r>
            <a:endParaRPr lang="en-US" b="1" dirty="0" smtClean="0"/>
          </a:p>
          <a:p>
            <a:pPr algn="ctr" rtl="1"/>
            <a:endParaRPr lang="fa-IR" b="1" dirty="0" smtClean="0"/>
          </a:p>
          <a:p>
            <a:pPr algn="ctr" rtl="1"/>
            <a:r>
              <a:rPr lang="fa-IR" b="1" dirty="0" smtClean="0">
                <a:solidFill>
                  <a:srgbClr val="FFFF00"/>
                </a:solidFill>
                <a:cs typeface="B Titr" pitchFamily="2" charset="-78"/>
              </a:rPr>
              <a:t>کنون عمر نزدیک هشتاد شد 		امیدم به یک باره بر باد شد</a:t>
            </a:r>
          </a:p>
          <a:p>
            <a:pPr algn="ctr" rtl="1"/>
            <a:r>
              <a:rPr lang="fa-IR" b="1" dirty="0" smtClean="0">
                <a:solidFill>
                  <a:srgbClr val="FFFF00"/>
                </a:solidFill>
                <a:cs typeface="B Titr" pitchFamily="2" charset="-78"/>
              </a:rPr>
              <a:t>کنون سالم آمد به هفتاد و شش 		غنوده همه چشم میشار فش</a:t>
            </a:r>
          </a:p>
        </p:txBody>
      </p:sp>
    </p:spTree>
    <p:extLst>
      <p:ext uri="{BB962C8B-B14F-4D97-AF65-F5344CB8AC3E}">
        <p14:creationId xmlns:p14="http://schemas.microsoft.com/office/powerpoint/2010/main" val="3239711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0"/>
            <a:ext cx="4538102" cy="6781800"/>
          </a:xfrm>
          <a:prstGeom prst="rect">
            <a:avLst/>
          </a:prstGeom>
        </p:spPr>
      </p:pic>
      <p:sp>
        <p:nvSpPr>
          <p:cNvPr id="5" name="TextBox 4"/>
          <p:cNvSpPr txBox="1"/>
          <p:nvPr/>
        </p:nvSpPr>
        <p:spPr>
          <a:xfrm>
            <a:off x="1143000" y="2362200"/>
            <a:ext cx="2590800" cy="1754326"/>
          </a:xfrm>
          <a:prstGeom prst="rect">
            <a:avLst/>
          </a:prstGeom>
          <a:noFill/>
        </p:spPr>
        <p:txBody>
          <a:bodyPr wrap="square" rtlCol="0">
            <a:spAutoFit/>
          </a:bodyPr>
          <a:lstStyle/>
          <a:p>
            <a:pPr algn="ctr"/>
            <a:r>
              <a:rPr lang="fa-IR" sz="3600" b="1" dirty="0" smtClean="0">
                <a:solidFill>
                  <a:srgbClr val="FFFF00"/>
                </a:solidFill>
                <a:effectLst>
                  <a:outerShdw blurRad="50800" dist="38100" dir="5400000" algn="t" rotWithShape="0">
                    <a:prstClr val="black">
                      <a:alpha val="40000"/>
                    </a:prstClr>
                  </a:outerShdw>
                </a:effectLst>
              </a:rPr>
              <a:t>برگی از شاهنامهٔ تهماسبی</a:t>
            </a:r>
            <a:endParaRPr lang="en-US" sz="3600" b="1" dirty="0">
              <a:solidFill>
                <a:srgbClr val="FFFF00"/>
              </a:solidFill>
              <a:effectLst>
                <a:outerShdw blurRad="50800" dist="38100" dir="5400000" algn="t" rotWithShape="0">
                  <a:prstClr val="black">
                    <a:alpha val="40000"/>
                  </a:prstClr>
                </a:outerShdw>
              </a:effectLst>
            </a:endParaRPr>
          </a:p>
        </p:txBody>
      </p:sp>
    </p:spTree>
    <p:extLst>
      <p:ext uri="{BB962C8B-B14F-4D97-AF65-F5344CB8AC3E}">
        <p14:creationId xmlns:p14="http://schemas.microsoft.com/office/powerpoint/2010/main" val="2940302454"/>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92D050"/>
          </a:solidFill>
          <a:scene3d>
            <a:camera prst="orthographicFront"/>
            <a:lightRig rig="threePt" dir="t"/>
          </a:scene3d>
          <a:sp3d>
            <a:bevelT/>
          </a:sp3d>
        </p:spPr>
        <p:txBody>
          <a:bodyPr wrap="square" rtlCol="0">
            <a:spAutoFit/>
          </a:bodyPr>
          <a:lstStyle/>
          <a:p>
            <a:pPr algn="ctr"/>
            <a:r>
              <a:rPr lang="fa-IR" sz="4400" b="1" dirty="0" smtClean="0">
                <a:ln>
                  <a:solidFill>
                    <a:schemeClr val="bg2"/>
                  </a:solidFill>
                </a:ln>
                <a:solidFill>
                  <a:srgbClr val="FF0000"/>
                </a:solidFill>
              </a:rPr>
              <a:t>درگذشت و آرامگاه</a:t>
            </a:r>
            <a:endParaRPr lang="fa-IR" sz="4400" b="1" dirty="0">
              <a:ln>
                <a:solidFill>
                  <a:schemeClr val="bg2"/>
                </a:solidFill>
              </a:ln>
              <a:solidFill>
                <a:srgbClr val="FF0000"/>
              </a:solidFill>
            </a:endParaRPr>
          </a:p>
        </p:txBody>
      </p:sp>
      <p:sp>
        <p:nvSpPr>
          <p:cNvPr id="3" name="TextBox 2"/>
          <p:cNvSpPr txBox="1"/>
          <p:nvPr/>
        </p:nvSpPr>
        <p:spPr>
          <a:xfrm>
            <a:off x="381000" y="1600200"/>
            <a:ext cx="8229600" cy="4616648"/>
          </a:xfrm>
          <a:prstGeom prst="rect">
            <a:avLst/>
          </a:prstGeom>
          <a:noFill/>
        </p:spPr>
        <p:txBody>
          <a:bodyPr wrap="square" rtlCol="0">
            <a:spAutoFit/>
          </a:bodyPr>
          <a:lstStyle/>
          <a:p>
            <a:pPr algn="ctr" rtl="1"/>
            <a:r>
              <a:rPr lang="fa-IR" sz="1600" b="1" dirty="0" smtClean="0"/>
              <a:t>سال مرگ فردوسی تا چهار سده پس از زمان او در بن‌مایه‌های کهن نیامده‌است. نخستین نوشته‌ای که از زمان مرگ فردوسی یاد کرده مقدمه شاهنامه بایسنقری است که سال ۴۱۶ هجری قمری را آورده‌است. این دیباچه که امروزه بی‌پایه بودن نوشتارهای آن به اثبات رسیده از بن‌مایه دیگری یاد نکرده‌است. تذکره‌نویسان بعدی همین تاریخ را بازگو کرده‌اند. جدای از آن تذکرةالشعرای دولتشاه (که آن هم بسیار بی‌پایه‌است) زمان مرگ او را در سال ۴۱۱ هجری قمری آورده‌است.</a:t>
            </a:r>
            <a:endParaRPr lang="en-US" sz="1600" b="1" dirty="0" smtClean="0"/>
          </a:p>
          <a:p>
            <a:pPr algn="ctr" rtl="1"/>
            <a:r>
              <a:rPr lang="fa-IR" sz="1600" b="1" dirty="0" smtClean="0"/>
              <a:t>محمدامین ریاحی، با درنگریستن در گفته‌هایی که فردوسی از سن و ناتوانی خود یاد کرده‌است، این گونه نتیجه‌گیری کرده‌است که فردوسی می‌بایست پس از سال ۴۰۵ هجری قمری و پیش از سال ۴۱۱ هجری قمری از جهان رفته باشد. اما همایونفرخ با در نظر گرفتن این که زایش فردوسی در سال ۳۱۳ و عمر او ۷۲ یا ۷۳ بوده، سال درگذشت او را ۳۸۵ یا ۳۸۶ دانسته‌است.</a:t>
            </a:r>
          </a:p>
          <a:p>
            <a:pPr algn="ctr" rtl="1"/>
            <a:endParaRPr lang="en-US" sz="1600" b="1" dirty="0" smtClean="0"/>
          </a:p>
          <a:p>
            <a:pPr algn="ctr" rtl="1"/>
            <a:r>
              <a:rPr lang="fa-IR" sz="1600" b="1" dirty="0" smtClean="0"/>
              <a:t>چنان‌که مشهور است، واعظ طبرستان به دلیل شیعه بودن فردوسی از به خاکسپاری پیکر فردوسی در گورستان مسلمانان جلوگیری کرد.[۸] و ناچار او را در باغ خودش درون شهر طابران توس، نزدیک به دروازهٔ شرقی رزان به خاک سپردند. خاک‌جای او زیارتگاه اهل دانش و معرفت بود و با آنکه بارها آن را با خاک یکسان کردند از نو ساخته می‌شد. خبری نه چندان موثق ساختن اولین بنا بر گور فردوسی را به سپهدار توس در زمان فردوسی، یعنی ارسلان جاذب سپهدار توس نسبت داده، که ذکر او در دیباچه شاهنامه آمده‌است. پس از آن عبیدالله خان ازبک بنا به تعصبی که بر ضد شیعیان داشت، دستور ویرانی مقبرهٔ فردوسی را داد تا اینکه قاضی نورالله شوشتری از آن دیدار کرد.</a:t>
            </a:r>
            <a:endParaRPr lang="en-US" sz="1600" b="1" dirty="0" smtClean="0"/>
          </a:p>
          <a:p>
            <a:pPr algn="ctr" rtl="1"/>
            <a:endParaRPr lang="fa-IR" b="1" dirty="0" smtClean="0">
              <a:solidFill>
                <a:srgbClr val="FFFF00"/>
              </a:solidFill>
            </a:endParaRPr>
          </a:p>
          <a:p>
            <a:pPr algn="ctr" rtl="1"/>
            <a:r>
              <a:rPr lang="fa-IR" b="1" dirty="0" smtClean="0">
                <a:solidFill>
                  <a:srgbClr val="FFFF00"/>
                </a:solidFill>
              </a:rPr>
              <a:t>در زمان سلاطین صفوی با توجه به عمران مشهد و توابع آن، مقبرهٔ خرابه دوباره ساخته شد. مقبره فردوسی بین سالهای ۱۳۰۷ تا ۱۳۱۳ به دستور رضا شاه بازسازی شد</a:t>
            </a:r>
          </a:p>
        </p:txBody>
      </p:sp>
    </p:spTree>
    <p:extLst>
      <p:ext uri="{BB962C8B-B14F-4D97-AF65-F5344CB8AC3E}">
        <p14:creationId xmlns:p14="http://schemas.microsoft.com/office/powerpoint/2010/main" val="1661792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04800"/>
            <a:ext cx="5695950" cy="4826568"/>
          </a:xfrm>
          <a:prstGeom prst="rect">
            <a:avLst/>
          </a:prstGeom>
        </p:spPr>
      </p:pic>
      <p:sp>
        <p:nvSpPr>
          <p:cNvPr id="5" name="TextBox 4"/>
          <p:cNvSpPr txBox="1"/>
          <p:nvPr/>
        </p:nvSpPr>
        <p:spPr>
          <a:xfrm>
            <a:off x="1600200" y="5486400"/>
            <a:ext cx="5848350" cy="584775"/>
          </a:xfrm>
          <a:prstGeom prst="rect">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fa-IR" sz="3200" dirty="0" smtClean="0">
                <a:cs typeface="B Titr" pitchFamily="2" charset="-78"/>
              </a:rPr>
              <a:t>آرامگاه فردوسی در توس خراسان</a:t>
            </a:r>
            <a:endParaRPr lang="en-US" sz="3200" dirty="0">
              <a:cs typeface="B Titr" pitchFamily="2" charset="-78"/>
            </a:endParaRPr>
          </a:p>
        </p:txBody>
      </p:sp>
    </p:spTree>
    <p:extLst>
      <p:ext uri="{BB962C8B-B14F-4D97-AF65-F5344CB8AC3E}">
        <p14:creationId xmlns:p14="http://schemas.microsoft.com/office/powerpoint/2010/main" val="11426798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FFFF00"/>
          </a:solidFill>
          <a:scene3d>
            <a:camera prst="orthographicFront"/>
            <a:lightRig rig="threePt" dir="t"/>
          </a:scene3d>
          <a:sp3d>
            <a:bevelT/>
          </a:sp3d>
        </p:spPr>
        <p:txBody>
          <a:bodyPr wrap="square" rtlCol="0">
            <a:spAutoFit/>
          </a:bodyPr>
          <a:lstStyle/>
          <a:p>
            <a:pPr algn="ctr"/>
            <a:r>
              <a:rPr lang="fa-IR" sz="4400" b="1" dirty="0" smtClean="0">
                <a:solidFill>
                  <a:schemeClr val="bg2"/>
                </a:solidFill>
              </a:rPr>
              <a:t>دربارهٔ فردوسی</a:t>
            </a:r>
            <a:endParaRPr lang="fa-IR" sz="4400" b="1" dirty="0">
              <a:solidFill>
                <a:schemeClr val="bg2"/>
              </a:solidFill>
            </a:endParaRPr>
          </a:p>
        </p:txBody>
      </p:sp>
      <p:sp>
        <p:nvSpPr>
          <p:cNvPr id="3" name="TextBox 2"/>
          <p:cNvSpPr txBox="1"/>
          <p:nvPr/>
        </p:nvSpPr>
        <p:spPr>
          <a:xfrm>
            <a:off x="381000" y="1600200"/>
            <a:ext cx="8229600" cy="4293483"/>
          </a:xfrm>
          <a:prstGeom prst="rect">
            <a:avLst/>
          </a:prstGeom>
          <a:noFill/>
        </p:spPr>
        <p:txBody>
          <a:bodyPr wrap="square" rtlCol="0">
            <a:spAutoFit/>
          </a:bodyPr>
          <a:lstStyle/>
          <a:p>
            <a:pPr algn="ctr" rtl="1"/>
            <a:r>
              <a:rPr lang="fa-IR" sz="2100" b="1" dirty="0" smtClean="0"/>
              <a:t>در همان سال‌های آغازین پس از مرگ فردوسی ناسازگاری و کینه‌ورزی با شاهنامه آغاز شد که بیشتر به سبب سیاست‌های ایران‌ستیزانه دربار عباسیان و مدارس نظامیه پدید آمد. سلطان محمود پس از چیرگی بر ری در سال ۴۲۰ ه‍. ق، مجدالدولهٔ دیلمی را به سبب خواندن شاهنامه سرزنش کرده‌استدر همان سال‌های آغازین پس از مرگ فردوسی ناسازگاری و کینه‌ورزی با شاهنامه آغاز شد که بیشتر به سبب سیاست‌های ایران‌ستیزانه دربار عباسیان و مدارس نظامیه پدید آمد. سلطان محمود پس از چیرگی بر ری در سال ۴۲۰ ه‍. ق، مجدالدولهٔ دیلمی را به سبب خواندن شاهنامه سرزنش کرده‌است.</a:t>
            </a:r>
          </a:p>
          <a:p>
            <a:pPr algn="ctr" rtl="1"/>
            <a:endParaRPr lang="fa-IR" sz="2100" b="1" dirty="0">
              <a:solidFill>
                <a:srgbClr val="FFFF00"/>
              </a:solidFill>
            </a:endParaRPr>
          </a:p>
          <a:p>
            <a:pPr algn="ctr" rtl="1"/>
            <a:r>
              <a:rPr lang="fa-IR" sz="2100" b="1" dirty="0" smtClean="0">
                <a:solidFill>
                  <a:srgbClr val="FFFF00"/>
                </a:solidFill>
              </a:rPr>
              <a:t>سعدی شیرازی (ابومحمد مُصلِح بن عَبدُالله)، نیز به نیکی و احترام از فردوسی، یاد می‌کند و بارها از نام قهرمانان کتاب شاهنامه در آثار خود نام برده‌است و حتی بیتی از شاهنامه را در کتاب بوستان عیناً نقل نموده که در اصطلاح ادبی به این کار «تضمین» می‌گویند:</a:t>
            </a:r>
          </a:p>
          <a:p>
            <a:pPr algn="ctr" rtl="1"/>
            <a:r>
              <a:rPr lang="fa-IR" sz="2100" b="1" dirty="0" smtClean="0">
                <a:solidFill>
                  <a:srgbClr val="FFFF00"/>
                </a:solidFill>
              </a:rPr>
              <a:t>چه خوش گفت فردوسی پاکزاد 		که رحمت برآن تربت پاک باد</a:t>
            </a:r>
          </a:p>
          <a:p>
            <a:pPr algn="ctr" rtl="1"/>
            <a:r>
              <a:rPr lang="fa-IR" sz="2100" b="1" dirty="0" smtClean="0">
                <a:solidFill>
                  <a:srgbClr val="FFFF00"/>
                </a:solidFill>
              </a:rPr>
              <a:t>میازار موری که دانه کش است 		که جان دارد و جان شیرین و خوش است</a:t>
            </a:r>
          </a:p>
        </p:txBody>
      </p:sp>
    </p:spTree>
    <p:extLst>
      <p:ext uri="{BB962C8B-B14F-4D97-AF65-F5344CB8AC3E}">
        <p14:creationId xmlns:p14="http://schemas.microsoft.com/office/powerpoint/2010/main" val="27941610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002060"/>
          </a:solidFill>
          <a:scene3d>
            <a:camera prst="orthographicFront"/>
            <a:lightRig rig="threePt" dir="t"/>
          </a:scene3d>
          <a:sp3d>
            <a:bevelT/>
          </a:sp3d>
        </p:spPr>
        <p:txBody>
          <a:bodyPr wrap="square" rtlCol="0">
            <a:spAutoFit/>
          </a:bodyPr>
          <a:lstStyle/>
          <a:p>
            <a:pPr algn="ctr"/>
            <a:r>
              <a:rPr lang="fa-IR" sz="4400" b="1" dirty="0" smtClean="0"/>
              <a:t>جایگاه جهانی فردوسی</a:t>
            </a:r>
            <a:endParaRPr lang="fa-IR" sz="4400" b="1" dirty="0"/>
          </a:p>
        </p:txBody>
      </p:sp>
      <p:sp>
        <p:nvSpPr>
          <p:cNvPr id="3" name="TextBox 2"/>
          <p:cNvSpPr txBox="1"/>
          <p:nvPr/>
        </p:nvSpPr>
        <p:spPr>
          <a:xfrm>
            <a:off x="381000" y="1600200"/>
            <a:ext cx="8229600" cy="4293483"/>
          </a:xfrm>
          <a:prstGeom prst="rect">
            <a:avLst/>
          </a:prstGeom>
          <a:noFill/>
        </p:spPr>
        <p:txBody>
          <a:bodyPr wrap="square" rtlCol="0">
            <a:spAutoFit/>
          </a:bodyPr>
          <a:lstStyle/>
          <a:p>
            <a:pPr algn="ctr" rtl="1"/>
            <a:r>
              <a:rPr lang="fa-IR" sz="2100" b="1" dirty="0" smtClean="0"/>
              <a:t>نام و آوازهٔ فردوسی در همه جای جهان شناخته شده و ستوده شده‌است. شاهنامهٔ فردوسی به بسیاری از زبان‌های زنده جهان برگردانده شده‌است.</a:t>
            </a:r>
          </a:p>
          <a:p>
            <a:pPr algn="ctr" rtl="1"/>
            <a:endParaRPr lang="fa-IR" sz="2100" b="1" dirty="0" smtClean="0"/>
          </a:p>
          <a:p>
            <a:pPr algn="ctr" rtl="1"/>
            <a:r>
              <a:rPr lang="fa-IR" sz="2100" b="1" dirty="0" smtClean="0"/>
              <a:t>هانس هاینریش شدر ایران‌شناس آلمانی در سخنرانی‌ای که در کنگرهٔ فردوسی در ۲۷ سپتامبر سال ۱۹۳۴ میلادی (۵ مهرماه ۱۳۱۳ خورشیدی) به پاس هزاره فردوسی و در شهر برلین بر پا شده بود، می‌گوید چیرگی بر ایران به دست مغولان و از میان رفتن توان ایران پس از یک سده رهایی از چیرگی بیگانگان از سبب‌های گرایش ایرانیان به شاهنامه و تلاش برای بازیابی کیستی (هویت) فراموش شدهٔ خویش است. همچنین وی همانندی روزگار ایرانیان در زمان فردوسی با آلمان سدهٔ نوزدهم را چرایی گرایش اندیشمندان آن کشور به شاهنامه فردوسی و برگردان آن به آلمانی می‌داند.</a:t>
            </a:r>
          </a:p>
          <a:p>
            <a:pPr algn="ctr" rtl="1"/>
            <a:r>
              <a:rPr lang="fa-IR" sz="2100" b="1" dirty="0" smtClean="0">
                <a:solidFill>
                  <a:srgbClr val="FFFF00"/>
                </a:solidFill>
              </a:rPr>
              <a:t> </a:t>
            </a:r>
          </a:p>
          <a:p>
            <a:pPr algn="ctr" rtl="1"/>
            <a:r>
              <a:rPr lang="fa-IR" sz="2100" b="1" dirty="0" smtClean="0">
                <a:solidFill>
                  <a:srgbClr val="FFFF00"/>
                </a:solidFill>
              </a:rPr>
              <a:t>اما به گفته بسیاری از پژوهشگران ایران فردوسی بزرگترین رزم‌نامه جهان را پدید آورده که دربردارنده تاریخ جهان باستان است.</a:t>
            </a:r>
          </a:p>
        </p:txBody>
      </p:sp>
    </p:spTree>
    <p:extLst>
      <p:ext uri="{BB962C8B-B14F-4D97-AF65-F5344CB8AC3E}">
        <p14:creationId xmlns:p14="http://schemas.microsoft.com/office/powerpoint/2010/main" val="4857129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00B0F0"/>
          </a:solidFill>
          <a:scene3d>
            <a:camera prst="orthographicFront"/>
            <a:lightRig rig="threePt" dir="t"/>
          </a:scene3d>
          <a:sp3d>
            <a:bevelT/>
          </a:sp3d>
        </p:spPr>
        <p:txBody>
          <a:bodyPr wrap="square" rtlCol="0">
            <a:spAutoFit/>
          </a:bodyPr>
          <a:lstStyle/>
          <a:p>
            <a:pPr algn="ctr"/>
            <a:r>
              <a:rPr lang="fa-IR" sz="4400" b="1" dirty="0" smtClean="0">
                <a:solidFill>
                  <a:schemeClr val="bg2"/>
                </a:solidFill>
              </a:rPr>
              <a:t>تندیسهای فردوسی</a:t>
            </a:r>
            <a:endParaRPr lang="fa-IR" sz="4400" b="1" dirty="0">
              <a:solidFill>
                <a:schemeClr val="bg2"/>
              </a:solidFill>
            </a:endParaRPr>
          </a:p>
        </p:txBody>
      </p:sp>
      <p:sp>
        <p:nvSpPr>
          <p:cNvPr id="3" name="TextBox 2"/>
          <p:cNvSpPr txBox="1"/>
          <p:nvPr/>
        </p:nvSpPr>
        <p:spPr>
          <a:xfrm>
            <a:off x="381000" y="1600200"/>
            <a:ext cx="8229600" cy="1708160"/>
          </a:xfrm>
          <a:prstGeom prst="rect">
            <a:avLst/>
          </a:prstGeom>
          <a:noFill/>
        </p:spPr>
        <p:txBody>
          <a:bodyPr wrap="square" rtlCol="0">
            <a:spAutoFit/>
          </a:bodyPr>
          <a:lstStyle/>
          <a:p>
            <a:pPr algn="ctr" rtl="1"/>
            <a:r>
              <a:rPr lang="fa-IR" sz="2100" b="1" dirty="0" smtClean="0"/>
              <a:t>تندیس‌های زیادی از فردوسی ساخته شده که شاید کهن‌ترین آنها تندیس باغ نگارستان باشد. تندیس‌های دیگر: تندیس میدان فردوسی تهران، تندیس میدان فردوسی کرمانشاه، تندیس دانشکدهٔ ادبیات دانشگاه تهران، تندیس دانشکده ادبیات دانشگاه فردوسی مشهد، تندیس کتابخانه ملی ایران در تهران، تندیس رم ایتالیا، تندیس سفارت ایران در پاریس، تندیس دوشنبه تاجیکستان و تندیس آرامگاه فردوسی</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3295658"/>
            <a:ext cx="2438400" cy="3584713"/>
          </a:xfrm>
          <a:prstGeom prst="rect">
            <a:avLst/>
          </a:prstGeom>
        </p:spPr>
      </p:pic>
      <p:sp>
        <p:nvSpPr>
          <p:cNvPr id="5" name="TextBox 4"/>
          <p:cNvSpPr txBox="1"/>
          <p:nvPr/>
        </p:nvSpPr>
        <p:spPr>
          <a:xfrm>
            <a:off x="2667000" y="4114800"/>
            <a:ext cx="2819400" cy="1200329"/>
          </a:xfrm>
          <a:prstGeom prst="rect">
            <a:avLst/>
          </a:prstGeom>
          <a:noFill/>
        </p:spPr>
        <p:txBody>
          <a:bodyPr wrap="square" rtlCol="0">
            <a:spAutoFit/>
          </a:bodyPr>
          <a:lstStyle/>
          <a:p>
            <a:pPr algn="ctr"/>
            <a:r>
              <a:rPr lang="fa-IR" sz="2400" b="1" dirty="0" smtClean="0">
                <a:solidFill>
                  <a:srgbClr val="FFFF00"/>
                </a:solidFill>
              </a:rPr>
              <a:t>سردیس فردوسی ساختهٔ افشین اسفندیاری در موزهٔ شهر سارایوو - بوسنی</a:t>
            </a:r>
            <a:endParaRPr lang="en-US" sz="2400" b="1" dirty="0">
              <a:solidFill>
                <a:srgbClr val="FFFF00"/>
              </a:solidFill>
            </a:endParaRPr>
          </a:p>
        </p:txBody>
      </p:sp>
    </p:spTree>
    <p:extLst>
      <p:ext uri="{BB962C8B-B14F-4D97-AF65-F5344CB8AC3E}">
        <p14:creationId xmlns:p14="http://schemas.microsoft.com/office/powerpoint/2010/main" val="24837573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584775"/>
          </a:xfrm>
          <a:prstGeom prst="rect">
            <a:avLst/>
          </a:prstGeom>
          <a:solidFill>
            <a:srgbClr val="66FFCC"/>
          </a:solidFill>
          <a:scene3d>
            <a:camera prst="orthographicFront"/>
            <a:lightRig rig="threePt" dir="t"/>
          </a:scene3d>
          <a:sp3d>
            <a:bevelT/>
          </a:sp3d>
        </p:spPr>
        <p:txBody>
          <a:bodyPr wrap="square" rtlCol="0">
            <a:spAutoFit/>
          </a:bodyPr>
          <a:lstStyle/>
          <a:p>
            <a:pPr algn="ctr"/>
            <a:r>
              <a:rPr lang="fa-IR" sz="3200" b="1" dirty="0" smtClean="0">
                <a:solidFill>
                  <a:schemeClr val="bg2"/>
                </a:solidFill>
              </a:rPr>
              <a:t>بزرگداشت و گرامی داشت فردوسی</a:t>
            </a:r>
            <a:endParaRPr lang="fa-IR" sz="3200" b="1" dirty="0">
              <a:solidFill>
                <a:schemeClr val="bg2"/>
              </a:solidFill>
            </a:endParaRPr>
          </a:p>
        </p:txBody>
      </p:sp>
      <p:sp>
        <p:nvSpPr>
          <p:cNvPr id="3" name="TextBox 2"/>
          <p:cNvSpPr txBox="1"/>
          <p:nvPr/>
        </p:nvSpPr>
        <p:spPr>
          <a:xfrm>
            <a:off x="381000" y="1447800"/>
            <a:ext cx="8229600" cy="5262979"/>
          </a:xfrm>
          <a:prstGeom prst="rect">
            <a:avLst/>
          </a:prstGeom>
          <a:noFill/>
        </p:spPr>
        <p:txBody>
          <a:bodyPr wrap="square" rtlCol="0">
            <a:spAutoFit/>
          </a:bodyPr>
          <a:lstStyle/>
          <a:p>
            <a:pPr algn="ctr" rtl="1"/>
            <a:r>
              <a:rPr lang="fa-IR" sz="1500" b="1" dirty="0" smtClean="0"/>
              <a:t>هزارهٔ فردوسی (یا جشن هزاره فردوسی)، مجموعهٔ آیین‌هایی بود که به مناسبت هزارمین سال میلاد فردوسی در سال ۱۳۱۳ خورشیدی در تهران، توس و دیگر شهرهای ایران برگزار شد. در کنگرهٔ هزارهٔ فردوسی که نخستین اجتماع بزرگ علمی در ایران بود، ۴۰ تن از ایران‌شناسان برجسته از ۱۷ کشور و ۴۰ تن از دانشمندان و ادیبان ایرانی شرکت داشتند. به مدت ۵ روز از ۱۲ تا ۱۶ مهر ۱۳۱۳ سخنرانی‌هایی در تالار دارالفنون در تهران ایراد گردید و تعدادی از آنها در کتاب هزارهٔ فردوسی به چاپ رسید. جشن هزارهٔ فردوسی به سال ۱۳۱۳ یکی از رویدادهای مهم فرهنگی قرن، و مهم‌ترین کنگرهٔ علمی بود که در ایران معاصر برگزار شد.</a:t>
            </a:r>
          </a:p>
          <a:p>
            <a:pPr algn="ctr" rtl="1"/>
            <a:endParaRPr lang="fa-IR" sz="1500" b="1" dirty="0"/>
          </a:p>
          <a:p>
            <a:pPr algn="ctr" rtl="1"/>
            <a:r>
              <a:rPr lang="fa-IR" sz="1500" b="1" dirty="0" smtClean="0"/>
              <a:t>هم‌زمان با کنگرهٔ هزارهٔ فردوسی در بیشتر شهرهای ایران نیز مراسمی برگزار شد، و در آنها سخنرانی‌هایی ایراد شد، و شعرهایی خوانده شد و نمایش‌هایی از داستان‌های شاهنامه اجرا گردید. در شهرهای مختلف، خیابان‌ها و دبستان‌ها و دبیرستان‌هایی به نام فردوسی نام‌گذاری شد. پس از خاتمه کنگره هزارهٔ فردوسی، شرکت‌کنندگان کنگره به مشهد سفر کردند، و بنای آرامگاه فردوسی در توس که احداث آن از هشت سال پیش از آن آغاز شده بود، با حضور رضا شاه پهلوی افتتاح شد. در خارج از ایران نیز در پاریس، لندن، رم، مسکو، برلین و برخی از دیگر شهرهای اروپا و آسیا با تشکیل جلسه‌های سخنرانی مراسم بزرگداشت فردوسی اجرا شد. برگزاری آیین‌های هزارهٔ فردوسی، سرآغاز تحقیقات وسیع شاهنامه‌شناسی در ایران و جهان گردید. علاوه بر مقالات روزنامه‌ها، در ایران دو دورهٔ متن شاهنامه به سرمایهٔ کتابفروشی‌های خاور و بروخیم به چاپ رسید. مجلهٔ ادبی مهر شماره‌های مهر و آبان ۱۳۱۳ خود را یکجا به نام فردوسی‌نامهٔ مهر شامل مقالاتی دربارهٔ شاهنامه و فردوسی منتشر کرد. مجلهٔ باختر در اصفهان نیز شماره‌ای ویژهٔ فردوسی انتشار داد</a:t>
            </a:r>
          </a:p>
          <a:p>
            <a:pPr algn="ctr" rtl="1"/>
            <a:r>
              <a:rPr lang="fa-IR" sz="1500" b="1" dirty="0" smtClean="0"/>
              <a:t>به پیشنهاد بنیاد شاهنامه فردوسی بنا بود در سال ۱۳۵۹ آیین‌های جهانی هزاره شاهنامه به مناسبت هزارمین سال آغاز نظم آن برگزار شود که با چند سال تأخیر برگزار شد.</a:t>
            </a:r>
          </a:p>
          <a:p>
            <a:pPr algn="ctr" rtl="1"/>
            <a:r>
              <a:rPr lang="fa-IR" sz="1500" b="1" dirty="0" smtClean="0"/>
              <a:t>هم‌چنین به مناسبت هزارمین سالگردتصنیف شاهنامه، نمایشگاهی شامل نگاره‌های مختلف از این اثر فردوسی در موزه پرگامون برلین در سال ۲۰۱۱ برگزار شد.</a:t>
            </a:r>
          </a:p>
          <a:p>
            <a:pPr algn="ctr" rtl="1"/>
            <a:r>
              <a:rPr lang="fa-IR" sz="1500" b="1" dirty="0" smtClean="0">
                <a:solidFill>
                  <a:srgbClr val="FFFF00"/>
                </a:solidFill>
                <a:cs typeface="B Titr" pitchFamily="2" charset="-78"/>
              </a:rPr>
              <a:t>در ایران روز ۲۵ اردیبهشت به نام روز بزرگداشت فردوسی نامگذاری شده‌است.</a:t>
            </a:r>
            <a:r>
              <a:rPr lang="fa-IR" sz="1600" dirty="0" smtClean="0">
                <a:solidFill>
                  <a:srgbClr val="FFFF00"/>
                </a:solidFill>
                <a:cs typeface="B Titr" pitchFamily="2" charset="-78"/>
              </a:rPr>
              <a:t> هر سال در این روز آیین‌های بزرگداشت فردوسی و شاهنامه در دانشگاه‌ها و نهادهای پژوهشی برگزار می‌شود.</a:t>
            </a:r>
            <a:endParaRPr lang="fa-IR" sz="1500" b="1" dirty="0" smtClean="0">
              <a:solidFill>
                <a:srgbClr val="FFFF00"/>
              </a:solidFill>
              <a:cs typeface="B Titr" pitchFamily="2" charset="-78"/>
            </a:endParaRPr>
          </a:p>
        </p:txBody>
      </p:sp>
    </p:spTree>
    <p:extLst>
      <p:ext uri="{BB962C8B-B14F-4D97-AF65-F5344CB8AC3E}">
        <p14:creationId xmlns:p14="http://schemas.microsoft.com/office/powerpoint/2010/main" val="5793033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940088"/>
          </a:xfrm>
          <a:prstGeom prst="rect">
            <a:avLst/>
          </a:prstGeom>
          <a:noFill/>
        </p:spPr>
        <p:txBody>
          <a:bodyPr wrap="square" rtlCol="0">
            <a:spAutoFit/>
          </a:bodyPr>
          <a:lstStyle/>
          <a:p>
            <a:pPr algn="ctr" rtl="1"/>
            <a:r>
              <a:rPr lang="fa-IR" sz="1900" b="1" dirty="0" smtClean="0"/>
              <a:t>حکیم ابوالقاسم فردوسی توسی (زادهٔ ۳۱۹ خورشیدی، ۳۲۹ هجری قمری - درگذشتهٔ پیش از ۳۹۷ خورشیدی، ۴۱۱ هجری قمری در توس خراسان)، سخن‌سرای نامی ایران و سرایندهٔ شاهنامه حماسهٔ ملی ایران است. فردوسی را بزرگ‌ترین سرایندهٔ </a:t>
            </a:r>
          </a:p>
          <a:p>
            <a:pPr algn="ctr" rtl="1"/>
            <a:r>
              <a:rPr lang="fa-IR" sz="1900" b="1" dirty="0" smtClean="0"/>
              <a:t>پارسی‌گو دانسته‌اند.</a:t>
            </a:r>
          </a:p>
          <a:p>
            <a:pPr algn="ctr" rtl="1"/>
            <a:r>
              <a:rPr lang="fa-IR" sz="1900" b="1" dirty="0" smtClean="0"/>
              <a:t>فردوسی در شاهنامه از دودمان‌های پادشاهی پیشدادیان و کیانیان و اشکانیان و ساسانیان نام برده‌است. آثار دیگری نیز به فردوسی نسبت داده شده‌است که بیشتر مردود دانسته‌اند. شناخته‌شده‌ترین آن‌ها مثنوی یوسف و زلیخا و گرشاسب‌نامه و هجونامه‌ای علیه سلطان محمود است.</a:t>
            </a:r>
          </a:p>
          <a:p>
            <a:pPr algn="ctr" rtl="1"/>
            <a:endParaRPr lang="fa-IR" sz="1900" b="1" dirty="0" smtClean="0"/>
          </a:p>
          <a:p>
            <a:pPr algn="ctr" rtl="1"/>
            <a:r>
              <a:rPr lang="fa-IR" sz="1900" b="1" dirty="0" smtClean="0"/>
              <a:t>آثار فردوسی نه تنها در ایران، بلکه در بسیاری از کشورهای دیگر مورد تحقیق و بررسی قرار گرفته‌است؛ و در دانشگاه‌های معروف دنیا از جمله دانشگاه کمبریج انگلستان و دیگر دانشگاه‌های اروپایی و آمریکایی مورد مطالعه قرار گرفته‌است و جدیدترین تحقیقات دربارهٔ شاهنامه در مرکز مطالعات خاورمیانه و اسلامی دانشگاه کمبریج منتشر شده‌است. در میانهٔ نوروز ۱۳۸۵ ترجمهٔ تازه‌ای از شاهنامه به زبان انگلیسی در آمریکا منتشر شد. دیک دیویس پدیدآورندهٔ این نسخه جدید -که پروفسور زبان و ادبیات فارسی دانشگاه اوهایوی آمریکا و عضو انجمن سلطنتی ادبیات است- با ارائهٔ این ترجمهٔ جدید نوروز ایرانی را جشن گرفت.</a:t>
            </a:r>
          </a:p>
          <a:p>
            <a:pPr algn="ctr" rtl="1"/>
            <a:endParaRPr lang="fa-IR" sz="1900" b="1" dirty="0" smtClean="0"/>
          </a:p>
          <a:p>
            <a:pPr algn="ctr" rtl="1"/>
            <a:r>
              <a:rPr lang="fa-IR" sz="1900" b="1" dirty="0" smtClean="0"/>
              <a:t>از چند و چون تحصیلات و آگاهی فردوسی از علوم روزگارش اطلاع دقیقی در دست نیست؛ اما از خلال شاهنامه به نیکی دانسته می‌شود که وی بر ادب عرب و فلسفه و کلام عصر خویش تسلط داشته‌است. شاید به حدس و گمان بتوان گفت که وی، مستقیم یا غیرمستقیم، از بلاغت یونانی نیز آگاهی‌هایی داشته‌است؛ و این نکته از قیاس شاهنامه با نوشتارهای مشابه آن از نظر فن صحنه‌آرائی به خوبی دانسته می‌شود؛ گرچه مجموعهٔ این آگاهی‌ها ممکن است نتیجهٔ شناخت ذوقی و قریحهٔ فردوسی نیز باشد.</a:t>
            </a:r>
            <a:endParaRPr lang="en-US" sz="1900" b="1" dirty="0"/>
          </a:p>
        </p:txBody>
      </p:sp>
    </p:spTree>
    <p:extLst>
      <p:ext uri="{BB962C8B-B14F-4D97-AF65-F5344CB8AC3E}">
        <p14:creationId xmlns:p14="http://schemas.microsoft.com/office/powerpoint/2010/main" val="30236889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2" name="Line 8"/>
          <p:cNvSpPr>
            <a:spLocks noChangeShapeType="1"/>
          </p:cNvSpPr>
          <p:nvPr/>
        </p:nvSpPr>
        <p:spPr bwMode="auto">
          <a:xfrm>
            <a:off x="3348038" y="1412875"/>
            <a:ext cx="0" cy="4464050"/>
          </a:xfrm>
          <a:prstGeom prst="line">
            <a:avLst/>
          </a:prstGeom>
          <a:noFill/>
          <a:ln w="9525">
            <a:solidFill>
              <a:srgbClr val="C0C0C0"/>
            </a:solidFill>
            <a:round/>
            <a:headEnd/>
            <a:tailEnd/>
          </a:ln>
          <a:effectLst/>
        </p:spPr>
        <p:txBody>
          <a:bodyPr/>
          <a:lstStyle/>
          <a:p>
            <a:endParaRPr lang="fr-FR">
              <a:solidFill>
                <a:prstClr val="black"/>
              </a:solidFill>
            </a:endParaRPr>
          </a:p>
        </p:txBody>
      </p:sp>
      <p:sp>
        <p:nvSpPr>
          <p:cNvPr id="62474" name="Rectangle 10"/>
          <p:cNvSpPr>
            <a:spLocks noChangeArrowheads="1"/>
          </p:cNvSpPr>
          <p:nvPr/>
        </p:nvSpPr>
        <p:spPr bwMode="auto">
          <a:xfrm>
            <a:off x="5109068" y="3789040"/>
            <a:ext cx="1859805" cy="553998"/>
          </a:xfrm>
          <a:prstGeom prst="rect">
            <a:avLst/>
          </a:prstGeom>
          <a:noFill/>
          <a:ln w="9525">
            <a:noFill/>
            <a:miter lim="800000"/>
            <a:headEnd/>
            <a:tailEnd/>
          </a:ln>
          <a:effectLst/>
        </p:spPr>
        <p:txBody>
          <a:bodyPr wrap="none" anchor="ctr">
            <a:spAutoFit/>
          </a:bodyPr>
          <a:lstStyle/>
          <a:p>
            <a:pPr algn="ctr"/>
            <a:r>
              <a:rPr lang="fr-FR" sz="1000" dirty="0">
                <a:solidFill>
                  <a:prstClr val="black"/>
                </a:solidFill>
                <a:hlinkClick r:id="rId3"/>
              </a:rPr>
              <a:t>http://</a:t>
            </a:r>
            <a:r>
              <a:rPr lang="fr-FR" sz="1000" dirty="0" smtClean="0">
                <a:solidFill>
                  <a:prstClr val="black"/>
                </a:solidFill>
                <a:hlinkClick r:id="rId3"/>
              </a:rPr>
              <a:t>www.powershow.ir</a:t>
            </a:r>
            <a:endParaRPr lang="fa-IR" sz="1000" dirty="0" smtClean="0">
              <a:solidFill>
                <a:prstClr val="black"/>
              </a:solidFill>
            </a:endParaRPr>
          </a:p>
          <a:p>
            <a:pPr algn="ctr"/>
            <a:endParaRPr lang="fr-FR" sz="1000" dirty="0">
              <a:solidFill>
                <a:prstClr val="black"/>
              </a:solidFill>
            </a:endParaRPr>
          </a:p>
          <a:p>
            <a:pPr algn="ctr"/>
            <a:r>
              <a:rPr lang="fr-FR" sz="1000" dirty="0" smtClean="0">
                <a:solidFill>
                  <a:prstClr val="black"/>
                </a:solidFill>
              </a:rPr>
              <a:t>Contact: info@powershow.ir </a:t>
            </a:r>
            <a:endParaRPr lang="fr-FR" sz="1000" dirty="0">
              <a:solidFill>
                <a:prstClr val="black"/>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7543" y="2708920"/>
            <a:ext cx="1942857" cy="914286"/>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116" y="2583863"/>
            <a:ext cx="2871385" cy="2056986"/>
          </a:xfrm>
          <a:prstGeom prst="rect">
            <a:avLst/>
          </a:prstGeom>
        </p:spPr>
      </p:pic>
    </p:spTree>
    <p:extLst>
      <p:ext uri="{BB962C8B-B14F-4D97-AF65-F5344CB8AC3E}">
        <p14:creationId xmlns:p14="http://schemas.microsoft.com/office/powerpoint/2010/main" val="3471742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381000"/>
            <a:ext cx="6172200" cy="769441"/>
          </a:xfrm>
          <a:prstGeom prst="rect">
            <a:avLst/>
          </a:prstGeom>
          <a:noFill/>
        </p:spPr>
        <p:txBody>
          <a:bodyPr wrap="square" rtlCol="0">
            <a:spAutoFit/>
          </a:bodyPr>
          <a:lstStyle/>
          <a:p>
            <a:pPr algn="ctr"/>
            <a:r>
              <a:rPr lang="fa-IR" sz="4400" b="1" dirty="0" smtClean="0">
                <a:solidFill>
                  <a:srgbClr val="FFC000"/>
                </a:solidFill>
                <a:effectLst>
                  <a:glow rad="63500">
                    <a:schemeClr val="accent3">
                      <a:satMod val="175000"/>
                      <a:alpha val="40000"/>
                    </a:schemeClr>
                  </a:glow>
                  <a:outerShdw blurRad="50800" dist="38100" dir="2700000" algn="tl" rotWithShape="0">
                    <a:prstClr val="black">
                      <a:alpha val="40000"/>
                    </a:prstClr>
                  </a:outerShdw>
                </a:effectLst>
                <a:cs typeface="B Titr" pitchFamily="2" charset="-78"/>
              </a:rPr>
              <a:t>زایش و نام و نشان</a:t>
            </a:r>
            <a:endParaRPr lang="fa-IR" sz="4400" b="1" dirty="0">
              <a:solidFill>
                <a:srgbClr val="FFC000"/>
              </a:solidFill>
              <a:effectLst>
                <a:glow rad="63500">
                  <a:schemeClr val="accent3">
                    <a:satMod val="175000"/>
                    <a:alpha val="40000"/>
                  </a:schemeClr>
                </a:glow>
                <a:outerShdw blurRad="50800" dist="38100" dir="2700000" algn="tl" rotWithShape="0">
                  <a:prstClr val="black">
                    <a:alpha val="40000"/>
                  </a:prstClr>
                </a:outerShdw>
              </a:effectLst>
              <a:cs typeface="B Titr" pitchFamily="2" charset="-78"/>
            </a:endParaRPr>
          </a:p>
        </p:txBody>
      </p:sp>
      <p:sp>
        <p:nvSpPr>
          <p:cNvPr id="5" name="TextBox 4"/>
          <p:cNvSpPr txBox="1"/>
          <p:nvPr/>
        </p:nvSpPr>
        <p:spPr>
          <a:xfrm>
            <a:off x="304800" y="1150441"/>
            <a:ext cx="8534400" cy="2492990"/>
          </a:xfrm>
          <a:prstGeom prst="rect">
            <a:avLst/>
          </a:prstGeom>
          <a:noFill/>
        </p:spPr>
        <p:txBody>
          <a:bodyPr wrap="square" rtlCol="0">
            <a:spAutoFit/>
          </a:bodyPr>
          <a:lstStyle/>
          <a:p>
            <a:pPr algn="ctr" rtl="1"/>
            <a:r>
              <a:rPr lang="fa-IR" b="1" dirty="0" smtClean="0"/>
              <a:t>بر پایهٔ دیدگاه بیشتر پژوهشگران امروزی، فردوسی در سال ۳۲۹ هجری قمری برابر با ۳۱۹ خورشیدی (۹۴۰ میلادی) در روستای پاژ در شهرستان توس (طوس) در خراسان دیده به جهان گشود. سال زایش فردوسی در ۳۲۹ هجری قمری از آنجا دریافته شده‌است که در یکی از سروده‌های فردوسی می‌توان زمان چیرگی سلطان محمود غزنوی بر ایران در سال ۳۸۷ هجری قمری (برابر با ۳۷۵ خورشیدی) را دریافت کرد:</a:t>
            </a:r>
          </a:p>
          <a:p>
            <a:pPr algn="ctr" rtl="1"/>
            <a:r>
              <a:rPr lang="fa-IR" sz="2400" b="1" dirty="0" smtClean="0">
                <a:solidFill>
                  <a:srgbClr val="FFFF00"/>
                </a:solidFill>
              </a:rPr>
              <a:t>بدانگه که بُد سال پنجاه و هشت 		نوان‌تر شدم چون جوانی گذشت</a:t>
            </a:r>
          </a:p>
          <a:p>
            <a:pPr algn="ctr" rtl="1"/>
            <a:r>
              <a:rPr lang="fa-IR" sz="2400" b="1" dirty="0" smtClean="0">
                <a:solidFill>
                  <a:srgbClr val="FFFF00"/>
                </a:solidFill>
              </a:rPr>
              <a:t>فریدون بیداردل زنده شد 		زمین و زمان پیش او بنده شد</a:t>
            </a:r>
          </a:p>
          <a:p>
            <a:pPr algn="ctr" rtl="1"/>
            <a:endParaRPr lang="fa-IR" b="1" dirty="0"/>
          </a:p>
          <a:p>
            <a:pPr algn="ctr" rtl="1"/>
            <a:endParaRPr lang="en-US"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3124200"/>
            <a:ext cx="5410200" cy="3509319"/>
          </a:xfrm>
          <a:prstGeom prst="rect">
            <a:avLst/>
          </a:prstGeom>
        </p:spPr>
      </p:pic>
    </p:spTree>
    <p:extLst>
      <p:ext uri="{BB962C8B-B14F-4D97-AF65-F5344CB8AC3E}">
        <p14:creationId xmlns:p14="http://schemas.microsoft.com/office/powerpoint/2010/main" val="660604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381000"/>
            <a:ext cx="3886200" cy="1015663"/>
          </a:xfrm>
          <a:prstGeom prst="rect">
            <a:avLst/>
          </a:prstGeom>
          <a:noFill/>
        </p:spPr>
        <p:txBody>
          <a:bodyPr wrap="square" rtlCol="0">
            <a:spAutoFit/>
          </a:bodyPr>
          <a:lstStyle/>
          <a:p>
            <a:pPr algn="ctr"/>
            <a:r>
              <a:rPr lang="fa-IR" sz="6000" b="1" dirty="0" smtClean="0">
                <a:solidFill>
                  <a:srgbClr val="66FFCC"/>
                </a:solidFill>
                <a:effectLst>
                  <a:innerShdw blurRad="63500" dist="50800" dir="18900000">
                    <a:prstClr val="black">
                      <a:alpha val="50000"/>
                    </a:prstClr>
                  </a:innerShdw>
                </a:effectLst>
                <a:cs typeface="B Titr" pitchFamily="2" charset="-78"/>
              </a:rPr>
              <a:t>نام</a:t>
            </a:r>
            <a:endParaRPr lang="fa-IR" sz="6000" b="1" dirty="0">
              <a:solidFill>
                <a:srgbClr val="66FFCC"/>
              </a:solidFill>
              <a:effectLst>
                <a:innerShdw blurRad="63500" dist="50800" dir="18900000">
                  <a:prstClr val="black">
                    <a:alpha val="50000"/>
                  </a:prstClr>
                </a:innerShdw>
              </a:effectLst>
              <a:cs typeface="B Titr" pitchFamily="2" charset="-78"/>
            </a:endParaRPr>
          </a:p>
        </p:txBody>
      </p:sp>
      <p:sp>
        <p:nvSpPr>
          <p:cNvPr id="5" name="TextBox 4"/>
          <p:cNvSpPr txBox="1"/>
          <p:nvPr/>
        </p:nvSpPr>
        <p:spPr>
          <a:xfrm>
            <a:off x="381000" y="1219200"/>
            <a:ext cx="8305800" cy="5016758"/>
          </a:xfrm>
          <a:prstGeom prst="rect">
            <a:avLst/>
          </a:prstGeom>
          <a:noFill/>
        </p:spPr>
        <p:txBody>
          <a:bodyPr wrap="square" rtlCol="0">
            <a:spAutoFit/>
          </a:bodyPr>
          <a:lstStyle/>
          <a:p>
            <a:pPr algn="ctr" rtl="1"/>
            <a:r>
              <a:rPr lang="fa-IR" sz="2000" b="1" dirty="0" smtClean="0"/>
              <a:t>کنیهٔ وی «ابوالقاسم» و تخلصش «فردوسی» است، هیچگونه آگاهی قطعی از نام و خانواده‌اش در دست نیست. در منابع مختلف و در مقدمهٔ برخی نسخه‌های خطی شاهنامه، نام وی منصور، حسن یا احمد آمده‌است و نام پدرش حسن، احمد یا علی و نام پدربزرگش شَرفشاه ذکر شده‌است. از میان این گفته‌های گوناگون، معتبرترین نام این شاعر ایرانی ابوالقاسم فردوسی توسی است. اینکه چرا شاعر تخلص فردوسی را برای خود انتخاب کرده است مشخص نیست امکان دارد این موضوع به دیدار وی با سلطان محمد غزنوی بازگردد. گویا سلطان محمود چنین لقبی به فردوسی داده و منطور وی </a:t>
            </a:r>
          </a:p>
          <a:p>
            <a:pPr algn="ctr" rtl="1"/>
            <a:r>
              <a:rPr lang="fa-IR" sz="2000" b="1" dirty="0" smtClean="0"/>
              <a:t>مردی که از بهشت آمده بوده است.</a:t>
            </a:r>
          </a:p>
          <a:p>
            <a:pPr algn="ctr" rtl="1"/>
            <a:endParaRPr lang="fa-IR" sz="2000" b="1" dirty="0"/>
          </a:p>
          <a:p>
            <a:pPr algn="ctr" rtl="1"/>
            <a:r>
              <a:rPr lang="fa-IR" sz="2000" b="1" dirty="0" smtClean="0"/>
              <a:t>نام او همه جا ابوالقاسم فردوسی شناخته شده‌است. نام کوچک او را در بن‌مایه‌های کهن‌تر مانند عجایب‌المخلوقات و تاریخ گزیده (حمدالله مستوفی) و سومین مقدمهٔ کهن شاهنامه، «حسن» نوشته‌اند. منابع دیگر هم‌چون ترجمهٔ عربی بنداری، پیشگفتار دست‌نویس فلورانس و پیشگفتار شاهنامه بایسنقری (و نوشته‌های برگرفته از آن) نام او را «منصور» گفته‌اند. نام پدر او نیز در تاریخ گزیده و سومین مقدمهٔ کهن شاهنامه «علی» گفته شده‌است. محمدامین ریاحی پس از بررسی کهن‌ترین بن‌مایه‌ها، نام «حسن بن علی» را پذیرفتنی دانسته‌است و این نام را با قرینه‌های دیگری که وابستگی او را به یکی از فرقه‌های تشیع می‌رساند، سازگارتر دانسته‌است، هرچند که همچون بیشتر پژوهندگان زندگانی فردوسی، او را از هرگونه تعصب مذهبی برکنار دانسته‌است</a:t>
            </a:r>
            <a:endParaRPr lang="en-US" sz="2000" b="1" dirty="0"/>
          </a:p>
        </p:txBody>
      </p:sp>
    </p:spTree>
    <p:extLst>
      <p:ext uri="{BB962C8B-B14F-4D97-AF65-F5344CB8AC3E}">
        <p14:creationId xmlns:p14="http://schemas.microsoft.com/office/powerpoint/2010/main" val="263641370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28600"/>
            <a:ext cx="3942118" cy="5257800"/>
          </a:xfrm>
          <a:prstGeom prst="rect">
            <a:avLst/>
          </a:prstGeom>
        </p:spPr>
      </p:pic>
      <p:sp>
        <p:nvSpPr>
          <p:cNvPr id="5" name="TextBox 4"/>
          <p:cNvSpPr txBox="1"/>
          <p:nvPr/>
        </p:nvSpPr>
        <p:spPr>
          <a:xfrm>
            <a:off x="1752600" y="5715000"/>
            <a:ext cx="5334000" cy="523220"/>
          </a:xfrm>
          <a:prstGeom prst="rect">
            <a:avLst/>
          </a:prstGeom>
          <a:noFill/>
        </p:spPr>
        <p:txBody>
          <a:bodyPr wrap="square" rtlCol="0">
            <a:spAutoFit/>
          </a:bodyPr>
          <a:lstStyle/>
          <a:p>
            <a:pPr algn="ctr"/>
            <a:r>
              <a:rPr lang="fa-IR" sz="2800" b="1" dirty="0" smtClean="0">
                <a:solidFill>
                  <a:srgbClr val="FFFF00"/>
                </a:solidFill>
                <a:effectLst>
                  <a:outerShdw blurRad="50800" dist="38100" algn="l" rotWithShape="0">
                    <a:prstClr val="black">
                      <a:alpha val="40000"/>
                    </a:prstClr>
                  </a:outerShdw>
                </a:effectLst>
              </a:rPr>
              <a:t>مجسمهٔ فردوسی در رم، ایتالیا</a:t>
            </a:r>
            <a:endParaRPr lang="en-US" sz="2800" b="1" dirty="0">
              <a:solidFill>
                <a:srgbClr val="FFFF00"/>
              </a:solidFill>
              <a:effectLst>
                <a:outerShdw blurRad="50800" dist="38100" algn="l" rotWithShape="0">
                  <a:prstClr val="black">
                    <a:alpha val="40000"/>
                  </a:prstClr>
                </a:outerShdw>
              </a:effectLst>
            </a:endParaRPr>
          </a:p>
        </p:txBody>
      </p:sp>
    </p:spTree>
    <p:extLst>
      <p:ext uri="{BB962C8B-B14F-4D97-AF65-F5344CB8AC3E}">
        <p14:creationId xmlns:p14="http://schemas.microsoft.com/office/powerpoint/2010/main" val="26222307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FF0000"/>
          </a:solidFill>
          <a:scene3d>
            <a:camera prst="orthographicFront"/>
            <a:lightRig rig="threePt" dir="t"/>
          </a:scene3d>
          <a:sp3d>
            <a:bevelT/>
          </a:sp3d>
        </p:spPr>
        <p:txBody>
          <a:bodyPr wrap="square" rtlCol="0">
            <a:spAutoFit/>
          </a:bodyPr>
          <a:lstStyle/>
          <a:p>
            <a:pPr algn="ctr"/>
            <a:r>
              <a:rPr lang="fa-IR" sz="4400" b="1" dirty="0" smtClean="0">
                <a:cs typeface="B Titr" pitchFamily="2" charset="-78"/>
              </a:rPr>
              <a:t>پرورش و بالندگی</a:t>
            </a:r>
            <a:endParaRPr lang="fa-IR" sz="4400" b="1" dirty="0">
              <a:cs typeface="B Titr" pitchFamily="2" charset="-78"/>
            </a:endParaRPr>
          </a:p>
        </p:txBody>
      </p:sp>
      <p:sp>
        <p:nvSpPr>
          <p:cNvPr id="5" name="TextBox 4"/>
          <p:cNvSpPr txBox="1"/>
          <p:nvPr/>
        </p:nvSpPr>
        <p:spPr>
          <a:xfrm>
            <a:off x="469900" y="1520765"/>
            <a:ext cx="8153400" cy="5324535"/>
          </a:xfrm>
          <a:prstGeom prst="rect">
            <a:avLst/>
          </a:prstGeom>
          <a:noFill/>
        </p:spPr>
        <p:txBody>
          <a:bodyPr wrap="square" rtlCol="0">
            <a:spAutoFit/>
          </a:bodyPr>
          <a:lstStyle/>
          <a:p>
            <a:pPr algn="ctr" rtl="1"/>
            <a:r>
              <a:rPr lang="fa-IR" sz="2000" b="1" dirty="0" smtClean="0"/>
              <a:t>بر پایهٔ اشاره‌های ضمنی فردوسی دانسته شده‌است که او دهقان و دهقان‌زاده بود</a:t>
            </a:r>
            <a:r>
              <a:rPr lang="en-US" sz="2000" b="1" dirty="0" smtClean="0"/>
              <a:t>.</a:t>
            </a:r>
          </a:p>
          <a:p>
            <a:pPr algn="ctr" rtl="1"/>
            <a:r>
              <a:rPr lang="fa-IR" sz="2000" b="1" dirty="0" smtClean="0"/>
              <a:t>دهقان در روزگار فردوسی و در شاهنامهٔ او به معنی ایرانی‌تبار و نیز به معنی مالک روستا یا رئیس شهر بوده‌است. لفظ دهقان که معنی حقیقی آن کشاورز و برزگر است، به طور مجازی به معنی ایرانی (در برابر ترک و تازی) به کار می‌رفت. دهقانان از آزادگان و نژادگان ایرانی، و هر یک مالک ناحیه‌ای بودند و سرپرستی موروثی ناحیه خود را داشتند. بعدها در سده پنجم و ششم دهقانان را رئیس می‌نامیدند و همان است که در سده‌های اخیر تعبیر «ریش‌سفید» در مفهومی نزدیک بدان معمول شد. فرزندان دهقانان با آداب و رسوم ایرانی پرورش می‌یافتند و نگهبانان سنت‌ها و فرهنگ ملی ایرانی بودند</a:t>
            </a:r>
            <a:r>
              <a:rPr lang="en-US" sz="2000" b="1" dirty="0" smtClean="0"/>
              <a:t>.</a:t>
            </a:r>
          </a:p>
          <a:p>
            <a:pPr algn="ctr" rtl="1"/>
            <a:r>
              <a:rPr lang="fa-IR" sz="2000" b="1" dirty="0" smtClean="0"/>
              <a:t>شهر توس، زادگاه فردوسی، از شهرهای کهن دوره ساسانیان بود، و در افسانه‌ها آمده‌است که آن را توس شاهزاده‌ای که پسر نوذر و سپهسالار کیکاووس و کیخسرو بود ساخته‌است. مردم توس به خاطرات باستانی شهر خود می‌نازیدند و می‌بالیدند و همواره به دلاوری و گردنفرازی نامبردار بودند. این شهر در دوره خلیفه سوم به دست عرب‌ها افتاد. اما هنوز بازماندگان فرمانروایان ایرانی یا کسانی که تبار خود را به آن بزرگان می‌رسانیدند، در توس نام و اعتبار داشتند و گاهی حکومت را در آن نواحی به دست می‌گرفتند. از همان آغاز چیرگی عرب‌ها، کسانی در خراسان برای آزادی سرزمین خود قیام‌ها کردند و جان بر سر آرمان خود نهادند که مورخان عرب آنان را خارجی نامیده‌اند. توس در دوره فردوسی شهر بزرگی نبود و ناحیه‌ای وابسته به نیشابور و تابع بخارا پایتخت سامانیان بود</a:t>
            </a:r>
            <a:r>
              <a:rPr lang="en-US" sz="2000" b="1" dirty="0" smtClean="0"/>
              <a:t>.</a:t>
            </a:r>
            <a:endParaRPr lang="en-US" sz="2000" b="1" dirty="0"/>
          </a:p>
        </p:txBody>
      </p:sp>
    </p:spTree>
    <p:extLst>
      <p:ext uri="{BB962C8B-B14F-4D97-AF65-F5344CB8AC3E}">
        <p14:creationId xmlns:p14="http://schemas.microsoft.com/office/powerpoint/2010/main" val="3244103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FF0000"/>
          </a:solidFill>
          <a:scene3d>
            <a:camera prst="orthographicFront"/>
            <a:lightRig rig="threePt" dir="t"/>
          </a:scene3d>
          <a:sp3d>
            <a:bevelT/>
          </a:sp3d>
        </p:spPr>
        <p:txBody>
          <a:bodyPr wrap="square" rtlCol="0">
            <a:spAutoFit/>
          </a:bodyPr>
          <a:lstStyle/>
          <a:p>
            <a:pPr algn="ctr"/>
            <a:r>
              <a:rPr lang="fa-IR" sz="4400" b="1" dirty="0" smtClean="0">
                <a:cs typeface="B Titr" pitchFamily="2" charset="-78"/>
              </a:rPr>
              <a:t>پرورش و بالندگی</a:t>
            </a:r>
            <a:endParaRPr lang="fa-IR" sz="4400" b="1" dirty="0">
              <a:cs typeface="B Titr" pitchFamily="2" charset="-78"/>
            </a:endParaRPr>
          </a:p>
        </p:txBody>
      </p:sp>
      <p:sp>
        <p:nvSpPr>
          <p:cNvPr id="2" name="TextBox 1"/>
          <p:cNvSpPr txBox="1"/>
          <p:nvPr/>
        </p:nvSpPr>
        <p:spPr>
          <a:xfrm>
            <a:off x="304800" y="1524000"/>
            <a:ext cx="8458200" cy="5170646"/>
          </a:xfrm>
          <a:prstGeom prst="rect">
            <a:avLst/>
          </a:prstGeom>
          <a:noFill/>
        </p:spPr>
        <p:txBody>
          <a:bodyPr wrap="square" rtlCol="0">
            <a:spAutoFit/>
          </a:bodyPr>
          <a:lstStyle/>
          <a:p>
            <a:pPr algn="ctr" rtl="1"/>
            <a:r>
              <a:rPr lang="fa-IR" sz="1500" b="1" dirty="0" smtClean="0"/>
              <a:t>دربارهٔ دوران کودکی و جوانی او نه خود شاعر سخنی گفته و نه در بن‌مایه‌های کهن جز افسانه و خیال‌بافی چیزی به چشم می‌خورد. با این حال از دقت در ساختار زبانی و بافت تاریخی - فرهنگی شاهنامه، می‌توان دریافت که او در دوران پرورش و بالندگی خویش از راه مطالعه و ژرف‌نگری در سروده‌ها و نوشتارهای پیشینیان خویش سرمایهٔ کلانی اندوخته که بعدها دست‌مایهٔ او در سرایش شاهنامه شده‌است</a:t>
            </a:r>
            <a:endParaRPr lang="en-US" sz="1500" b="1" dirty="0" smtClean="0"/>
          </a:p>
          <a:p>
            <a:pPr algn="ctr" rtl="1"/>
            <a:endParaRPr lang="en-US" sz="1500" b="1" dirty="0"/>
          </a:p>
          <a:p>
            <a:pPr algn="ctr" rtl="1"/>
            <a:r>
              <a:rPr lang="fa-IR" sz="1500" b="1" dirty="0" smtClean="0"/>
              <a:t>هم‌چنین از شاهنامه این گونه برداشت کرده‌اند که فردوسی با زبان عربی و دیوان‌های شاعران عرب و نیز با زبان پهلوی آشنا بوده‌است. آغاز زندگی فردوسی هم‌زمان با گونه‌ای جنبش نوزایش در میان ایرانیان بود که از سدهٔ سوم هجری آغاز شده و دنباله و اوج آن به سدهٔ چهارم رسید و گرانیگاه آن خراسان و سرزمین‌های فرارود بود. در درازنای همین دو سده شمار چشمگیری از سرایندگان و نویسندگان پدید آمدند و با آفرینش ادبی خود زبان پارسی دری را که توانسته بود در برابر زبان عربی پایدار بماند، توانی روزافزون بخشیدند و به صورت زبان ادبی و فرهنگی درآوردند. فردوسی از همان روزگار کودکی بینندهٔ کوشش‌های مردم پیرامونش برای پاسداری ارزش‌های دیرینه بود و خود نیز در چنان زمانه و زمینه‌ای پا به پای بالندگی جسمی به فرهیختگی رسید و رهرو سخت‌گام همان راه شد</a:t>
            </a:r>
            <a:r>
              <a:rPr lang="en-US" sz="1500" b="1" dirty="0" smtClean="0"/>
              <a:t>.</a:t>
            </a:r>
          </a:p>
          <a:p>
            <a:pPr algn="ctr" rtl="1"/>
            <a:r>
              <a:rPr lang="fa-IR" sz="1500" b="1" dirty="0" smtClean="0"/>
              <a:t>فردوسی جوانی خود را در سال‌هایی گذرانید که با سیاست مداراجویی و آزاداندیشی و فرهنگ‌دوستی سامانیان آزادی تفکر برقرار بود و پیروان هر اندیشه و آیینی به آسایش می‌زیستند؛ و حضور گروه‌هایی با اندیشه‌های گونه‌گون و آزادی بحث و نظر میان آنان موجب شکفتی اندیشه‌ها بود. فردوسی در چنین فضایی زاد و زیست، و ذهنش عاری از تعصبات قشری، گنجینه افکار حکیمانه گردید. شاهنامه فردوسی یادگار فضای فکری آزادی است که روزگار اوج دانش و فضل در ایران بود. شاهنامه در سرفصل یک تحول فکری و فرهنگی در ایران، و پایان یک عصر و آغاز عصر دیگری پدید آمده‌است، در خراسان عصر سامانی که فارغ از تسلط فقیهان دستگاه خلافت بود؛ در سال‌هایی که در بغداد حسین منصور حلاج را به دار می‌کشیدند و پیکرش را می‌سوزانیدند در خراسان در پرتو بیداری و خردورزی و آزاداندیشی، حکیمانی چون بیرونی و فارابی و رازی و ابن سینا ظهور می‌کردند. دید و اندیشه و جهان‌بینی واحدی که در سراسر شاهنامه جلوه‌گر است، بیانگر این است که فردوسی از کودکی تا آغاز نظم شاهنامه و در مدت اشتغال به آن، در محیطی زیسته که در آن تاریخ و داستان‌ها و فرهنگ باستانی ایران رواج داشته، و آن همه در نهانخانه دل شاعر نشسته و جای استواری یافته، نتیجه این شده‌است که در سراسر شاهنامه روح و اندیشه و جهان‌بینی واحدی را می‌بینیم</a:t>
            </a:r>
            <a:endParaRPr lang="en-US" sz="1500" b="1" dirty="0"/>
          </a:p>
        </p:txBody>
      </p:sp>
    </p:spTree>
    <p:extLst>
      <p:ext uri="{BB962C8B-B14F-4D97-AF65-F5344CB8AC3E}">
        <p14:creationId xmlns:p14="http://schemas.microsoft.com/office/powerpoint/2010/main" val="1687105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533400"/>
            <a:ext cx="8094133" cy="4552950"/>
          </a:xfrm>
          <a:prstGeom prst="rect">
            <a:avLst/>
          </a:prstGeom>
        </p:spPr>
      </p:pic>
      <p:sp>
        <p:nvSpPr>
          <p:cNvPr id="5" name="TextBox 4"/>
          <p:cNvSpPr txBox="1"/>
          <p:nvPr/>
        </p:nvSpPr>
        <p:spPr>
          <a:xfrm>
            <a:off x="609600" y="5409168"/>
            <a:ext cx="8077200" cy="830997"/>
          </a:xfrm>
          <a:prstGeom prst="rect">
            <a:avLst/>
          </a:prstGeom>
          <a:solidFill>
            <a:srgbClr val="92D050"/>
          </a:solidFill>
          <a:ln>
            <a:noFill/>
          </a:ln>
          <a:effectLst>
            <a:outerShdw blurRad="57785" dist="33020" dir="3180000" algn="ctr">
              <a:srgbClr val="000000">
                <a:alpha val="30000"/>
              </a:srgbClr>
            </a:outerShdw>
            <a:reflection blurRad="6350" stA="50000" endA="300" endPos="55000" dir="5400000" sy="-100000" algn="bl" rotWithShape="0"/>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fa-IR" sz="2400" b="1" dirty="0" smtClean="0">
                <a:solidFill>
                  <a:srgbClr val="002060"/>
                </a:solidFill>
              </a:rPr>
              <a:t>شعر ابولقاسم فردوسی بر روی دیوار:</a:t>
            </a:r>
            <a:endParaRPr lang="en-US" sz="2400" b="1" dirty="0" smtClean="0">
              <a:solidFill>
                <a:srgbClr val="002060"/>
              </a:solidFill>
            </a:endParaRPr>
          </a:p>
          <a:p>
            <a:pPr algn="ctr"/>
            <a:r>
              <a:rPr lang="fa-IR" sz="2400" b="1" dirty="0" smtClean="0">
                <a:solidFill>
                  <a:srgbClr val="002060"/>
                </a:solidFill>
              </a:rPr>
              <a:t> ز خشوندی ایزد اندیشه کن - خرمندی و راستی پیشه کن</a:t>
            </a:r>
            <a:endParaRPr lang="en-US" sz="2400" b="1" dirty="0">
              <a:solidFill>
                <a:srgbClr val="002060"/>
              </a:solidFill>
            </a:endParaRPr>
          </a:p>
        </p:txBody>
      </p:sp>
    </p:spTree>
    <p:extLst>
      <p:ext uri="{BB962C8B-B14F-4D97-AF65-F5344CB8AC3E}">
        <p14:creationId xmlns:p14="http://schemas.microsoft.com/office/powerpoint/2010/main" val="8680975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09600"/>
            <a:ext cx="6096000" cy="769441"/>
          </a:xfrm>
          <a:prstGeom prst="rect">
            <a:avLst/>
          </a:prstGeom>
          <a:solidFill>
            <a:srgbClr val="0070C0"/>
          </a:solidFill>
          <a:scene3d>
            <a:camera prst="orthographicFront"/>
            <a:lightRig rig="threePt" dir="t"/>
          </a:scene3d>
          <a:sp3d>
            <a:bevelT/>
          </a:sp3d>
        </p:spPr>
        <p:txBody>
          <a:bodyPr wrap="square" rtlCol="0">
            <a:spAutoFit/>
          </a:bodyPr>
          <a:lstStyle/>
          <a:p>
            <a:pPr algn="ctr" rtl="1"/>
            <a:r>
              <a:rPr lang="fa-IR" sz="4400" b="1" dirty="0" smtClean="0">
                <a:cs typeface="B Titr" pitchFamily="2" charset="-78"/>
              </a:rPr>
              <a:t>سروده‌های فردوسی</a:t>
            </a:r>
            <a:endParaRPr lang="fa-IR" sz="4400" b="1" dirty="0">
              <a:cs typeface="B Titr" pitchFamily="2" charset="-78"/>
            </a:endParaRPr>
          </a:p>
        </p:txBody>
      </p:sp>
      <p:sp>
        <p:nvSpPr>
          <p:cNvPr id="2" name="TextBox 1"/>
          <p:cNvSpPr txBox="1"/>
          <p:nvPr/>
        </p:nvSpPr>
        <p:spPr>
          <a:xfrm>
            <a:off x="304800" y="1524000"/>
            <a:ext cx="8458200" cy="4770537"/>
          </a:xfrm>
          <a:prstGeom prst="rect">
            <a:avLst/>
          </a:prstGeom>
          <a:noFill/>
        </p:spPr>
        <p:txBody>
          <a:bodyPr wrap="square" rtlCol="0">
            <a:spAutoFit/>
          </a:bodyPr>
          <a:lstStyle/>
          <a:p>
            <a:pPr algn="ctr" rtl="1"/>
            <a:r>
              <a:rPr lang="fa-IR" sz="1600" b="1" dirty="0" smtClean="0"/>
              <a:t>کودکی و جوانی فردوسی در زمان سامانیان سپری شد. شاهان سامانی از دوستداران ادب فارسی بودند. با توجه به این‌که فردوسی در روزگار و شهری می‌زیست که داستان‌های کهن ایرانی مورد علاقه همگان بود همان‌گونه که خود در دیباچه شاهنامه ستایش و آفرین‌گویی «کهان» و «مهان» را از نامورنامه ابومنصوری و این‌که «جهان دل نهاده بر این داستان» را بازگفته است. آغاز سرودن شاهنامه را بر پایهٔ شاهنامه ابومنصوری از زمان سی سالگی فردوسی می‌دانند اما با درنگریستن به توانایی فردوسی می‌توان چنین برداشت کرد که وی در جوانی نیز به سرایندگی می‌پرداخته‌است و چه بسا سرودن بخش‌هایی از شاهنامه را در همان زمان و بر پایهٔ داستان‌های کهنی که در داستان‌های گفتاری مردم جای داشته‌اند، آغاز کرده‌است</a:t>
            </a:r>
            <a:r>
              <a:rPr lang="en-US" sz="1600" b="1" dirty="0" smtClean="0"/>
              <a:t>.</a:t>
            </a:r>
          </a:p>
          <a:p>
            <a:pPr algn="ctr" rtl="1"/>
            <a:r>
              <a:rPr lang="fa-IR" sz="1600" b="1" dirty="0" smtClean="0"/>
              <a:t> این گمانه می‌تواند یکی از سبب‌های ناهمگونی‌های زیاد ویرایشهای دستنویس شاهنامه باشد. به این سان که ویرایشهای کهن‌تری از این داستان‌های پراکنده دست‌مایه نسخه‌برداران شده باشد. گذشته از دلایل عقلی، از روایات افسانه‌ای هم چنین برمی‌آید که فردوسی داستان‌هایی را به صورت مستقل سروده بوده و از این داستان‌ها رونویس‌هایی تهیه می‌شده و دست به دست می‌گشته‌است. اشاره خود فردوسی در قطعه انجام شاهنامه نیز به همین نکته است. از میان داستان‌هایی که گمان می‌رود در زمان جوانی وی گفته شده باشد می‌توان داستان‌های بیژن و منیژه، رستم و اسفندیار، رستم و سهراب، داستان اکوان دیو و داستان سیاوش را نام برد</a:t>
            </a:r>
            <a:r>
              <a:rPr lang="en-US" sz="1600" b="1" dirty="0" smtClean="0"/>
              <a:t>.</a:t>
            </a:r>
          </a:p>
          <a:p>
            <a:pPr algn="ctr" rtl="1"/>
            <a:endParaRPr lang="en-US" sz="1600" b="1" dirty="0"/>
          </a:p>
          <a:p>
            <a:pPr algn="ctr" rtl="1"/>
            <a:r>
              <a:rPr lang="fa-IR" sz="1600" b="1" dirty="0" smtClean="0"/>
              <a:t>فردوسی پس از آگاهی یافتن از مرگ دقیقی توسی و نیمه‌کاره ماندن گُشتاسب‌نامه سرودهٔ او -که به زمانهٔ زرتشت می‌پردازد-، به نگاشته شدن شاهنامه ابومنصوری که به نثر بوده و بن‌مایهٔ دقیقی توسی در سرودن گشتاسب‌نامه بوده‌است پی برد و به دنبال آن به بخارا، پایتخت سامانیان («تختِ شاهِ جهان») رفت تا آن را بیابد و بازمانده آن را به شعر در آورد.[فردوسی در این سفر شاهنامهٔ ابومنصوری را نیافت اما در بازگشت به توس، امیرک منصور، که از دوستان فردوسی بوده‌است و شاهنامه ابومنصوری به دستور پدرش ابومنصور محمد بن عبدالرزاق یکپارچه و نوشته شده بود، نسخه‌ای از آن را در اختیار فردوسی نهاد</a:t>
            </a:r>
            <a:r>
              <a:rPr lang="en-US" sz="1600" b="1" dirty="0" smtClean="0"/>
              <a:t>.</a:t>
            </a:r>
            <a:endParaRPr lang="en-US" sz="1600" b="1" dirty="0"/>
          </a:p>
        </p:txBody>
      </p:sp>
    </p:spTree>
    <p:extLst>
      <p:ext uri="{BB962C8B-B14F-4D97-AF65-F5344CB8AC3E}">
        <p14:creationId xmlns:p14="http://schemas.microsoft.com/office/powerpoint/2010/main" val="19228247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196</TotalTime>
  <Words>3359</Words>
  <Application>Microsoft Office PowerPoint</Application>
  <PresentationFormat>On-screen Show (4:3)</PresentationFormat>
  <Paragraphs>97</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 Elham</vt:lpstr>
      <vt:lpstr>B Titr</vt:lpstr>
      <vt:lpstr>Calibri</vt:lpstr>
      <vt:lpstr>Constantia</vt:lpstr>
      <vt:lpstr>Times New Roman</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Farvahar</dc:creator>
  <cp:lastModifiedBy>Ideal System</cp:lastModifiedBy>
  <cp:revision>16</cp:revision>
  <dcterms:created xsi:type="dcterms:W3CDTF">2015-12-02T14:41:36Z</dcterms:created>
  <dcterms:modified xsi:type="dcterms:W3CDTF">2017-01-31T07:43:43Z</dcterms:modified>
</cp:coreProperties>
</file>